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76" r:id="rId4"/>
    <p:sldId id="273" r:id="rId5"/>
    <p:sldId id="274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70" r:id="rId29"/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99" r:id="rId44"/>
    <p:sldId id="300" r:id="rId45"/>
    <p:sldId id="301" r:id="rId46"/>
    <p:sldId id="302" r:id="rId47"/>
    <p:sldId id="304" r:id="rId48"/>
    <p:sldId id="305" r:id="rId49"/>
    <p:sldId id="303" r:id="rId50"/>
    <p:sldId id="306" r:id="rId51"/>
    <p:sldId id="307" r:id="rId52"/>
    <p:sldId id="308" r:id="rId5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6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494" y="1158"/>
      </p:cViewPr>
      <p:guideLst>
        <p:guide orient="horz" pos="311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C1A3-982A-47CD-8AF0-A929C9C1A7F8}" type="datetimeFigureOut">
              <a:rPr lang="zh-TW" altLang="en-US" smtClean="0"/>
              <a:t>2020/9/4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6B828-96A3-49E4-ADA9-106BD4C292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1992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C1A3-982A-47CD-8AF0-A929C9C1A7F8}" type="datetimeFigureOut">
              <a:rPr lang="zh-TW" altLang="en-US" smtClean="0"/>
              <a:t>2020/9/4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6B828-96A3-49E4-ADA9-106BD4C292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829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C1A3-982A-47CD-8AF0-A929C9C1A7F8}" type="datetimeFigureOut">
              <a:rPr lang="zh-TW" altLang="en-US" smtClean="0"/>
              <a:t>2020/9/4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6B828-96A3-49E4-ADA9-106BD4C292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0482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C1A3-982A-47CD-8AF0-A929C9C1A7F8}" type="datetimeFigureOut">
              <a:rPr lang="zh-TW" altLang="en-US" smtClean="0"/>
              <a:t>2020/9/4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6B828-96A3-49E4-ADA9-106BD4C292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5557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C1A3-982A-47CD-8AF0-A929C9C1A7F8}" type="datetimeFigureOut">
              <a:rPr lang="zh-TW" altLang="en-US" smtClean="0"/>
              <a:t>2020/9/4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6B828-96A3-49E4-ADA9-106BD4C292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0530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C1A3-982A-47CD-8AF0-A929C9C1A7F8}" type="datetimeFigureOut">
              <a:rPr lang="zh-TW" altLang="en-US" smtClean="0"/>
              <a:t>2020/9/4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6B828-96A3-49E4-ADA9-106BD4C292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5530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C1A3-982A-47CD-8AF0-A929C9C1A7F8}" type="datetimeFigureOut">
              <a:rPr lang="zh-TW" altLang="en-US" smtClean="0"/>
              <a:t>2020/9/4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6B828-96A3-49E4-ADA9-106BD4C292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341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C1A3-982A-47CD-8AF0-A929C9C1A7F8}" type="datetimeFigureOut">
              <a:rPr lang="zh-TW" altLang="en-US" smtClean="0"/>
              <a:t>2020/9/4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6B828-96A3-49E4-ADA9-106BD4C292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4430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C1A3-982A-47CD-8AF0-A929C9C1A7F8}" type="datetimeFigureOut">
              <a:rPr lang="zh-TW" altLang="en-US" smtClean="0"/>
              <a:t>2020/9/4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6B828-96A3-49E4-ADA9-106BD4C292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7210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C1A3-982A-47CD-8AF0-A929C9C1A7F8}" type="datetimeFigureOut">
              <a:rPr lang="zh-TW" altLang="en-US" smtClean="0"/>
              <a:t>2020/9/4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6B828-96A3-49E4-ADA9-106BD4C292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520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C1A3-982A-47CD-8AF0-A929C9C1A7F8}" type="datetimeFigureOut">
              <a:rPr lang="zh-TW" altLang="en-US" smtClean="0"/>
              <a:t>2020/9/4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6B828-96A3-49E4-ADA9-106BD4C292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1676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FD78C1A3-982A-47CD-8AF0-A929C9C1A7F8}" type="datetimeFigureOut">
              <a:rPr lang="zh-TW" altLang="en-US" smtClean="0"/>
              <a:pPr/>
              <a:t>2020/9/4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256B828-96A3-49E4-ADA9-106BD4C292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9797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Tello</a:t>
            </a:r>
            <a:r>
              <a:rPr lang="en-US" altLang="zh-TW" dirty="0" smtClean="0"/>
              <a:t> Edu </a:t>
            </a:r>
            <a:r>
              <a:rPr lang="zh-TW" altLang="en-US" dirty="0" smtClean="0"/>
              <a:t>积木说明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4847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r="24425"/>
          <a:stretch/>
        </p:blipFill>
        <p:spPr>
          <a:xfrm>
            <a:off x="838200" y="2085738"/>
            <a:ext cx="5083630" cy="3783722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变量</a:t>
            </a:r>
            <a:r>
              <a:rPr lang="zh-TW" altLang="en-US" dirty="0" smtClean="0"/>
              <a:t>积木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56755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TW" altLang="en-US" sz="2400" dirty="0" smtClean="0"/>
              <a:t>新建变量</a:t>
            </a:r>
            <a:endParaRPr lang="en-US" altLang="zh-TW" sz="2400" dirty="0" smtClean="0"/>
          </a:p>
          <a:p>
            <a:pPr lvl="1">
              <a:lnSpc>
                <a:spcPct val="120000"/>
              </a:lnSpc>
            </a:pPr>
            <a:r>
              <a:rPr lang="zh-TW" altLang="en-US" sz="2000" dirty="0" smtClean="0"/>
              <a:t>设定变量名称，便可在下方得到变量积木，放置于程序的数值格中。</a:t>
            </a:r>
            <a:endParaRPr lang="en-US" altLang="zh-TW" sz="2000" dirty="0" smtClean="0"/>
          </a:p>
          <a:p>
            <a:pPr>
              <a:lnSpc>
                <a:spcPct val="120000"/>
              </a:lnSpc>
            </a:pPr>
            <a:r>
              <a:rPr lang="zh-TW" altLang="en-US" sz="2400" dirty="0" smtClean="0"/>
              <a:t>改变</a:t>
            </a:r>
            <a:r>
              <a:rPr lang="en-US" altLang="zh-TW" sz="2400" dirty="0" smtClean="0"/>
              <a:t>[</a:t>
            </a:r>
            <a:r>
              <a:rPr lang="zh-TW" altLang="en-US" sz="2400" dirty="0" smtClean="0"/>
              <a:t>变量</a:t>
            </a:r>
            <a:r>
              <a:rPr lang="en-US" altLang="zh-TW" sz="2400" dirty="0" smtClean="0"/>
              <a:t>]</a:t>
            </a:r>
            <a:r>
              <a:rPr lang="zh-TW" altLang="en-US" sz="2400" dirty="0" smtClean="0"/>
              <a:t>为</a:t>
            </a:r>
            <a:r>
              <a:rPr lang="en-US" altLang="zh-TW" sz="2400" dirty="0" smtClean="0"/>
              <a:t>[</a:t>
            </a:r>
            <a:r>
              <a:rPr lang="zh-TW" altLang="en-US" sz="2400" dirty="0" smtClean="0"/>
              <a:t>变量</a:t>
            </a:r>
            <a:r>
              <a:rPr lang="en-US" altLang="zh-TW" sz="2400" dirty="0" smtClean="0"/>
              <a:t>/</a:t>
            </a:r>
            <a:r>
              <a:rPr lang="zh-TW" altLang="en-US" sz="2400" dirty="0" smtClean="0"/>
              <a:t>运算积木</a:t>
            </a:r>
            <a:r>
              <a:rPr lang="en-US" altLang="zh-TW" sz="2400" dirty="0" smtClean="0"/>
              <a:t>]</a:t>
            </a:r>
          </a:p>
          <a:p>
            <a:pPr lvl="1">
              <a:lnSpc>
                <a:spcPct val="120000"/>
              </a:lnSpc>
            </a:pPr>
            <a:r>
              <a:rPr lang="zh-TW" altLang="en-US" sz="1800" dirty="0" smtClean="0"/>
              <a:t>将变量改为某个数值或运算后的数值</a:t>
            </a:r>
            <a:endParaRPr lang="en-US" altLang="zh-TW" sz="1800" dirty="0" smtClean="0"/>
          </a:p>
          <a:p>
            <a:pPr>
              <a:lnSpc>
                <a:spcPct val="120000"/>
              </a:lnSpc>
            </a:pPr>
            <a:r>
              <a:rPr lang="zh-TW" altLang="en-US" sz="2400" dirty="0" smtClean="0"/>
              <a:t>设置</a:t>
            </a:r>
            <a:r>
              <a:rPr lang="en-US" altLang="zh-TW" sz="2400" dirty="0" smtClean="0"/>
              <a:t>[</a:t>
            </a:r>
            <a:r>
              <a:rPr lang="zh-TW" altLang="en-US" sz="2400" dirty="0" smtClean="0"/>
              <a:t>变量</a:t>
            </a:r>
            <a:r>
              <a:rPr lang="en-US" altLang="zh-TW" sz="2400" dirty="0" smtClean="0"/>
              <a:t>]</a:t>
            </a:r>
            <a:r>
              <a:rPr lang="zh-TW" altLang="en-US" sz="2400" dirty="0" smtClean="0"/>
              <a:t>为</a:t>
            </a:r>
            <a:r>
              <a:rPr lang="en-US" altLang="zh-TW" sz="2400" dirty="0" smtClean="0"/>
              <a:t>[</a:t>
            </a:r>
            <a:r>
              <a:rPr lang="zh-TW" altLang="en-US" sz="2400" dirty="0" smtClean="0"/>
              <a:t>数字</a:t>
            </a:r>
            <a:r>
              <a:rPr lang="en-US" altLang="zh-TW" sz="2400" dirty="0" smtClean="0"/>
              <a:t>/</a:t>
            </a:r>
            <a:r>
              <a:rPr lang="zh-TW" altLang="en-US" sz="2400" dirty="0" smtClean="0"/>
              <a:t>变量</a:t>
            </a:r>
            <a:r>
              <a:rPr lang="en-US" altLang="zh-TW" sz="2400" dirty="0" smtClean="0"/>
              <a:t>/</a:t>
            </a:r>
            <a:r>
              <a:rPr lang="zh-TW" altLang="en-US" sz="2400" dirty="0" smtClean="0"/>
              <a:t>运算积木</a:t>
            </a:r>
            <a:r>
              <a:rPr lang="en-US" altLang="zh-TW" sz="2400" dirty="0" smtClean="0"/>
              <a:t>]</a:t>
            </a:r>
          </a:p>
          <a:p>
            <a:pPr lvl="1">
              <a:lnSpc>
                <a:spcPct val="120000"/>
              </a:lnSpc>
            </a:pPr>
            <a:r>
              <a:rPr lang="zh-TW" altLang="en-US" sz="2000" dirty="0" smtClean="0"/>
              <a:t>将变量设置为某个数值</a:t>
            </a:r>
            <a:r>
              <a:rPr lang="en-US" altLang="zh-TW" sz="2000" dirty="0" smtClean="0"/>
              <a:t>/</a:t>
            </a:r>
            <a:r>
              <a:rPr lang="zh-TW" altLang="en-US" sz="2000" dirty="0" smtClean="0"/>
              <a:t>变量</a:t>
            </a:r>
            <a:r>
              <a:rPr lang="en-US" altLang="zh-TW" sz="2000" dirty="0" smtClean="0"/>
              <a:t>/</a:t>
            </a:r>
            <a:r>
              <a:rPr lang="zh-TW" altLang="en-US" sz="2000" dirty="0" smtClean="0"/>
              <a:t>运算后的数值。通常做为变量初始的默认数值设定</a:t>
            </a:r>
            <a:endParaRPr lang="en-US" altLang="zh-TW" sz="2000" dirty="0" smtClean="0"/>
          </a:p>
          <a:p>
            <a:pPr>
              <a:lnSpc>
                <a:spcPct val="120000"/>
              </a:lnSpc>
            </a:pP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279772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4288"/>
          <a:stretch/>
        </p:blipFill>
        <p:spPr>
          <a:xfrm>
            <a:off x="838200" y="2085739"/>
            <a:ext cx="5067300" cy="3764756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运算与逻辑</a:t>
            </a:r>
            <a:r>
              <a:rPr lang="zh-TW" altLang="en-US" dirty="0" smtClean="0"/>
              <a:t>积木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数值格用内嵌积木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56755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TW" sz="1200" dirty="0" smtClean="0"/>
              <a:t>+-</a:t>
            </a:r>
            <a:r>
              <a:rPr lang="zh-TW" altLang="en-US" sz="1200" dirty="0" smtClean="0"/>
              <a:t>*</a:t>
            </a:r>
            <a:r>
              <a:rPr lang="en-US" altLang="zh-TW" sz="1200" dirty="0" smtClean="0"/>
              <a:t>/%</a:t>
            </a:r>
          </a:p>
          <a:p>
            <a:pPr lvl="1">
              <a:lnSpc>
                <a:spcPct val="120000"/>
              </a:lnSpc>
            </a:pPr>
            <a:r>
              <a:rPr lang="en-US" altLang="zh-TW" sz="1100" dirty="0" smtClean="0"/>
              <a:t>+</a:t>
            </a:r>
            <a:r>
              <a:rPr lang="zh-TW" altLang="en-US" sz="1100" dirty="0" smtClean="0"/>
              <a:t>：加法运算</a:t>
            </a:r>
            <a:endParaRPr lang="en-US" altLang="zh-TW" sz="1100" dirty="0" smtClean="0"/>
          </a:p>
          <a:p>
            <a:pPr lvl="1">
              <a:lnSpc>
                <a:spcPct val="120000"/>
              </a:lnSpc>
            </a:pPr>
            <a:r>
              <a:rPr lang="en-US" altLang="zh-TW" sz="1100" dirty="0" smtClean="0"/>
              <a:t>-</a:t>
            </a:r>
            <a:r>
              <a:rPr lang="zh-TW" altLang="en-US" sz="1100" dirty="0" smtClean="0"/>
              <a:t>：减法运算</a:t>
            </a:r>
            <a:endParaRPr lang="en-US" altLang="zh-TW" sz="1100" dirty="0" smtClean="0"/>
          </a:p>
          <a:p>
            <a:pPr lvl="1">
              <a:lnSpc>
                <a:spcPct val="120000"/>
              </a:lnSpc>
            </a:pPr>
            <a:r>
              <a:rPr lang="zh-TW" altLang="en-US" sz="1100" dirty="0" smtClean="0"/>
              <a:t>*：乘法运算</a:t>
            </a:r>
            <a:endParaRPr lang="en-US" altLang="zh-TW" sz="1100" dirty="0" smtClean="0"/>
          </a:p>
          <a:p>
            <a:pPr lvl="1">
              <a:lnSpc>
                <a:spcPct val="120000"/>
              </a:lnSpc>
            </a:pPr>
            <a:r>
              <a:rPr lang="en-US" altLang="zh-TW" sz="1100" dirty="0" smtClean="0"/>
              <a:t>/</a:t>
            </a:r>
            <a:r>
              <a:rPr lang="zh-TW" altLang="en-US" sz="1100" dirty="0" smtClean="0"/>
              <a:t>：除法运算</a:t>
            </a:r>
            <a:endParaRPr lang="en-US" altLang="zh-TW" sz="1100" dirty="0" smtClean="0"/>
          </a:p>
          <a:p>
            <a:pPr lvl="1">
              <a:lnSpc>
                <a:spcPct val="120000"/>
              </a:lnSpc>
            </a:pPr>
            <a:r>
              <a:rPr lang="en-US" altLang="zh-TW" sz="1100" dirty="0" smtClean="0"/>
              <a:t>%</a:t>
            </a:r>
            <a:r>
              <a:rPr lang="zh-TW" altLang="en-US" sz="1100" dirty="0" smtClean="0"/>
              <a:t>：余数运算</a:t>
            </a:r>
            <a:endParaRPr lang="en-US" altLang="zh-TW" sz="1100" dirty="0" smtClean="0"/>
          </a:p>
          <a:p>
            <a:pPr>
              <a:lnSpc>
                <a:spcPct val="120000"/>
              </a:lnSpc>
            </a:pPr>
            <a:r>
              <a:rPr lang="zh-TW" altLang="en-US" sz="1200" dirty="0" smtClean="0"/>
              <a:t>四舍五入</a:t>
            </a:r>
            <a:endParaRPr lang="en-US" altLang="zh-TW" sz="1200" dirty="0" smtClean="0"/>
          </a:p>
          <a:p>
            <a:pPr lvl="1">
              <a:lnSpc>
                <a:spcPct val="120000"/>
              </a:lnSpc>
            </a:pPr>
            <a:r>
              <a:rPr lang="zh-TW" altLang="en-US" sz="1000" dirty="0" smtClean="0"/>
              <a:t>将该数进行整数化，小数点后一位，小于等于</a:t>
            </a:r>
            <a:r>
              <a:rPr lang="en-US" altLang="zh-TW" sz="1000" dirty="0" smtClean="0"/>
              <a:t>4</a:t>
            </a:r>
            <a:r>
              <a:rPr lang="zh-TW" altLang="en-US" sz="1000" dirty="0" smtClean="0"/>
              <a:t>，舍弃小数，大于等于五，尾数</a:t>
            </a:r>
            <a:r>
              <a:rPr lang="en-US" altLang="zh-TW" sz="1000" dirty="0" smtClean="0"/>
              <a:t>+1</a:t>
            </a:r>
            <a:r>
              <a:rPr lang="zh-TW" altLang="en-US" sz="1000" dirty="0" smtClean="0"/>
              <a:t>，舍弃小数。</a:t>
            </a:r>
            <a:endParaRPr lang="en-US" altLang="zh-TW" sz="1000" dirty="0" smtClean="0"/>
          </a:p>
          <a:p>
            <a:pPr>
              <a:lnSpc>
                <a:spcPct val="120000"/>
              </a:lnSpc>
            </a:pPr>
            <a:r>
              <a:rPr lang="zh-TW" altLang="en-US" sz="1200" dirty="0" smtClean="0"/>
              <a:t>随机取样</a:t>
            </a:r>
            <a:endParaRPr lang="en-US" altLang="zh-TW" sz="1200" dirty="0" smtClean="0"/>
          </a:p>
          <a:p>
            <a:pPr lvl="1">
              <a:lnSpc>
                <a:spcPct val="120000"/>
              </a:lnSpc>
            </a:pPr>
            <a:r>
              <a:rPr lang="zh-TW" altLang="en-US" sz="1100" dirty="0" smtClean="0"/>
              <a:t>从某个数段中随机取一整数</a:t>
            </a:r>
            <a:endParaRPr lang="en-US" altLang="zh-TW" sz="1100" dirty="0" smtClean="0"/>
          </a:p>
          <a:p>
            <a:pPr>
              <a:lnSpc>
                <a:spcPct val="120000"/>
              </a:lnSpc>
            </a:pPr>
            <a:r>
              <a:rPr lang="zh-TW" altLang="en-US" sz="1200" dirty="0" smtClean="0"/>
              <a:t>取最大值</a:t>
            </a:r>
            <a:endParaRPr lang="en-US" altLang="zh-TW" sz="1200" dirty="0" smtClean="0"/>
          </a:p>
          <a:p>
            <a:pPr lvl="1">
              <a:lnSpc>
                <a:spcPct val="120000"/>
              </a:lnSpc>
            </a:pPr>
            <a:r>
              <a:rPr lang="zh-TW" altLang="en-US" sz="1100" dirty="0" smtClean="0"/>
              <a:t>从两值中比较并留下大的值</a:t>
            </a:r>
            <a:endParaRPr lang="en-US" altLang="zh-TW" sz="1100" dirty="0" smtClean="0"/>
          </a:p>
          <a:p>
            <a:pPr>
              <a:lnSpc>
                <a:spcPct val="120000"/>
              </a:lnSpc>
            </a:pPr>
            <a:r>
              <a:rPr lang="zh-TW" altLang="en-US" sz="1200" dirty="0" smtClean="0"/>
              <a:t>取最小值</a:t>
            </a:r>
            <a:endParaRPr lang="en-US" altLang="zh-TW" sz="1200" dirty="0" smtClean="0"/>
          </a:p>
          <a:p>
            <a:pPr lvl="1">
              <a:lnSpc>
                <a:spcPct val="120000"/>
              </a:lnSpc>
            </a:pPr>
            <a:r>
              <a:rPr lang="zh-TW" altLang="en-US" sz="1100" dirty="0" smtClean="0"/>
              <a:t>从两值中比较并留下小的值</a:t>
            </a:r>
            <a:endParaRPr lang="en-US" altLang="zh-TW" sz="1100" dirty="0" smtClean="0"/>
          </a:p>
          <a:p>
            <a:pPr>
              <a:lnSpc>
                <a:spcPct val="120000"/>
              </a:lnSpc>
            </a:pPr>
            <a:r>
              <a:rPr lang="zh-TW" altLang="en-US" sz="1200" dirty="0" smtClean="0"/>
              <a:t>取决对值</a:t>
            </a:r>
            <a:endParaRPr lang="en-US" altLang="zh-TW" sz="1200" dirty="0" smtClean="0"/>
          </a:p>
          <a:p>
            <a:pPr lvl="1">
              <a:lnSpc>
                <a:spcPct val="120000"/>
              </a:lnSpc>
            </a:pPr>
            <a:r>
              <a:rPr lang="zh-TW" altLang="en-US" sz="1100" dirty="0" smtClean="0"/>
              <a:t>去除正负号，只留后方数值</a:t>
            </a:r>
            <a:endParaRPr lang="en-US" altLang="zh-TW" sz="1100" dirty="0" smtClean="0"/>
          </a:p>
          <a:p>
            <a:pPr>
              <a:lnSpc>
                <a:spcPct val="120000"/>
              </a:lnSpc>
            </a:pPr>
            <a:endParaRPr lang="en-US" altLang="zh-TW" sz="1100" dirty="0"/>
          </a:p>
        </p:txBody>
      </p:sp>
      <p:sp>
        <p:nvSpPr>
          <p:cNvPr id="6" name="矩形 5"/>
          <p:cNvSpPr/>
          <p:nvPr/>
        </p:nvSpPr>
        <p:spPr>
          <a:xfrm>
            <a:off x="1800651" y="2271876"/>
            <a:ext cx="1298150" cy="3278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163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4288"/>
          <a:stretch/>
        </p:blipFill>
        <p:spPr>
          <a:xfrm>
            <a:off x="838200" y="2085739"/>
            <a:ext cx="5067300" cy="3764756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运算与逻辑</a:t>
            </a:r>
            <a:r>
              <a:rPr lang="zh-TW" altLang="en-US" dirty="0" smtClean="0"/>
              <a:t>积木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判断式</a:t>
            </a:r>
            <a:r>
              <a:rPr lang="zh-TW" altLang="en-US" dirty="0" smtClean="0"/>
              <a:t>用内嵌积木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56755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 smtClean="0"/>
              <a:t>&lt;</a:t>
            </a:r>
            <a:r>
              <a:rPr lang="zh-TW" altLang="en-US" dirty="0" smtClean="0"/>
              <a:t>：若左式小于右式时</a:t>
            </a:r>
            <a:endParaRPr lang="en-US" altLang="zh-TW" dirty="0" smtClean="0"/>
          </a:p>
          <a:p>
            <a:pPr>
              <a:lnSpc>
                <a:spcPct val="120000"/>
              </a:lnSpc>
            </a:pPr>
            <a:r>
              <a:rPr lang="en-US" altLang="zh-TW" dirty="0" smtClean="0"/>
              <a:t>=</a:t>
            </a:r>
            <a:r>
              <a:rPr lang="zh-TW" altLang="en-US" dirty="0" smtClean="0"/>
              <a:t>：若左式等于右式时</a:t>
            </a:r>
            <a:endParaRPr lang="en-US" altLang="zh-TW" dirty="0" smtClean="0"/>
          </a:p>
          <a:p>
            <a:pPr>
              <a:lnSpc>
                <a:spcPct val="120000"/>
              </a:lnSpc>
            </a:pPr>
            <a:r>
              <a:rPr lang="en-US" altLang="zh-TW" dirty="0" smtClean="0"/>
              <a:t>&gt;</a:t>
            </a:r>
            <a:r>
              <a:rPr lang="zh-TW" altLang="en-US" dirty="0" smtClean="0"/>
              <a:t>：若左式大于右式时</a:t>
            </a:r>
            <a:endParaRPr lang="en-US" altLang="zh-TW" dirty="0" smtClean="0"/>
          </a:p>
          <a:p>
            <a:pPr>
              <a:lnSpc>
                <a:spcPct val="120000"/>
              </a:lnSpc>
            </a:pPr>
            <a:r>
              <a:rPr lang="zh-TW" altLang="en-US" dirty="0" smtClean="0"/>
              <a:t>且：左式成立且右式也成立时</a:t>
            </a:r>
            <a:endParaRPr lang="en-US" altLang="zh-TW" dirty="0" smtClean="0"/>
          </a:p>
          <a:p>
            <a:pPr>
              <a:lnSpc>
                <a:spcPct val="120000"/>
              </a:lnSpc>
            </a:pPr>
            <a:r>
              <a:rPr lang="zh-TW" altLang="en-US" dirty="0" smtClean="0"/>
              <a:t>或：</a:t>
            </a:r>
            <a:r>
              <a:rPr lang="zh-TW" altLang="en-US" dirty="0"/>
              <a:t>左</a:t>
            </a:r>
            <a:r>
              <a:rPr lang="zh-TW" altLang="en-US" dirty="0" smtClean="0"/>
              <a:t>式成立或是右式成立时</a:t>
            </a:r>
            <a:endParaRPr lang="en-US" altLang="zh-TW" dirty="0" smtClean="0"/>
          </a:p>
          <a:p>
            <a:pPr>
              <a:lnSpc>
                <a:spcPct val="120000"/>
              </a:lnSpc>
            </a:pPr>
            <a:r>
              <a:rPr lang="zh-TW" altLang="en-US" dirty="0" smtClean="0"/>
              <a:t>非：不等于该式</a:t>
            </a:r>
            <a:endParaRPr lang="en-US" altLang="zh-TW" dirty="0" smtClean="0"/>
          </a:p>
        </p:txBody>
      </p:sp>
      <p:sp>
        <p:nvSpPr>
          <p:cNvPr id="6" name="矩形 5"/>
          <p:cNvSpPr/>
          <p:nvPr/>
        </p:nvSpPr>
        <p:spPr>
          <a:xfrm>
            <a:off x="2854751" y="2271876"/>
            <a:ext cx="955249" cy="2020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99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感应</a:t>
            </a:r>
            <a:r>
              <a:rPr lang="zh-TW" altLang="en-US" dirty="0" smtClean="0"/>
              <a:t>积木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判断式</a:t>
            </a:r>
            <a:r>
              <a:rPr lang="zh-TW" altLang="en-US" dirty="0" smtClean="0"/>
              <a:t>用内嵌积木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56755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TW" altLang="en-US" sz="1800" dirty="0" smtClean="0"/>
              <a:t>姿态角</a:t>
            </a:r>
            <a:endParaRPr lang="en-US" altLang="zh-TW" sz="1800" dirty="0" smtClean="0"/>
          </a:p>
          <a:p>
            <a:pPr lvl="1">
              <a:lnSpc>
                <a:spcPct val="120000"/>
              </a:lnSpc>
            </a:pPr>
            <a:r>
              <a:rPr lang="zh-TW" altLang="en-US" sz="1600" dirty="0" smtClean="0"/>
              <a:t>取当下无人机的姿态角数值，度数</a:t>
            </a:r>
            <a:endParaRPr lang="en-US" altLang="zh-TW" sz="1600" dirty="0" smtClean="0"/>
          </a:p>
          <a:p>
            <a:pPr>
              <a:lnSpc>
                <a:spcPct val="120000"/>
              </a:lnSpc>
            </a:pPr>
            <a:r>
              <a:rPr lang="en-US" altLang="zh-TW" sz="1800" dirty="0" smtClean="0"/>
              <a:t>XYZ</a:t>
            </a:r>
            <a:r>
              <a:rPr lang="zh-TW" altLang="en-US" sz="1800" dirty="0" smtClean="0"/>
              <a:t>轴加速度</a:t>
            </a:r>
            <a:endParaRPr lang="en-US" altLang="zh-TW" sz="1800" dirty="0" smtClean="0"/>
          </a:p>
          <a:p>
            <a:pPr lvl="1">
              <a:lnSpc>
                <a:spcPct val="120000"/>
              </a:lnSpc>
            </a:pPr>
            <a:r>
              <a:rPr lang="zh-TW" altLang="en-US" sz="1600" dirty="0" smtClean="0"/>
              <a:t>取当下无人机的</a:t>
            </a:r>
            <a:r>
              <a:rPr lang="en-US" altLang="zh-TW" sz="1600" dirty="0" smtClean="0"/>
              <a:t>XYZ</a:t>
            </a:r>
            <a:r>
              <a:rPr lang="zh-TW" altLang="en-US" sz="1600" dirty="0" smtClean="0"/>
              <a:t>轴加速度</a:t>
            </a:r>
            <a:endParaRPr lang="en-US" altLang="zh-TW" sz="1600" dirty="0" smtClean="0"/>
          </a:p>
          <a:p>
            <a:pPr>
              <a:lnSpc>
                <a:spcPct val="120000"/>
              </a:lnSpc>
            </a:pPr>
            <a:r>
              <a:rPr lang="zh-TW" altLang="en-US" sz="1800" dirty="0" smtClean="0"/>
              <a:t>主板温度</a:t>
            </a:r>
            <a:endParaRPr lang="en-US" altLang="zh-TW" sz="1800" dirty="0" smtClean="0"/>
          </a:p>
          <a:p>
            <a:pPr lvl="1">
              <a:lnSpc>
                <a:spcPct val="120000"/>
              </a:lnSpc>
            </a:pPr>
            <a:r>
              <a:rPr lang="zh-TW" altLang="en-US" sz="1600" dirty="0" smtClean="0"/>
              <a:t>侦测当下主板温度，摄氏度</a:t>
            </a:r>
            <a:endParaRPr lang="en-US" altLang="zh-TW" sz="1600" dirty="0" smtClean="0"/>
          </a:p>
          <a:p>
            <a:pPr>
              <a:lnSpc>
                <a:spcPct val="120000"/>
              </a:lnSpc>
            </a:pPr>
            <a:r>
              <a:rPr lang="en-US" altLang="zh-TW" sz="1800" dirty="0" smtClean="0"/>
              <a:t>TOF</a:t>
            </a:r>
            <a:r>
              <a:rPr lang="zh-TW" altLang="en-US" sz="1800" dirty="0" smtClean="0"/>
              <a:t>高度</a:t>
            </a:r>
            <a:endParaRPr lang="en-US" altLang="zh-TW" sz="1800" dirty="0" smtClean="0"/>
          </a:p>
          <a:p>
            <a:pPr lvl="1">
              <a:lnSpc>
                <a:spcPct val="120000"/>
              </a:lnSpc>
            </a:pPr>
            <a:r>
              <a:rPr lang="zh-TW" altLang="en-US" sz="1600" dirty="0" smtClean="0"/>
              <a:t>侦测无人机下方离地板的高度，</a:t>
            </a:r>
            <a:r>
              <a:rPr lang="en-US" altLang="zh-TW" sz="1600" dirty="0" smtClean="0"/>
              <a:t>cm</a:t>
            </a:r>
          </a:p>
          <a:p>
            <a:pPr>
              <a:lnSpc>
                <a:spcPct val="120000"/>
              </a:lnSpc>
            </a:pPr>
            <a:r>
              <a:rPr lang="zh-TW" altLang="en-US" sz="1800" dirty="0" smtClean="0"/>
              <a:t>相对高度</a:t>
            </a:r>
            <a:endParaRPr lang="en-US" altLang="zh-TW" sz="1800" dirty="0" smtClean="0"/>
          </a:p>
          <a:p>
            <a:pPr lvl="1">
              <a:lnSpc>
                <a:spcPct val="120000"/>
              </a:lnSpc>
            </a:pPr>
            <a:r>
              <a:rPr lang="zh-TW" altLang="en-US" sz="1600" dirty="0" smtClean="0"/>
              <a:t>相对起飞点的高度，</a:t>
            </a:r>
            <a:r>
              <a:rPr lang="en-US" altLang="zh-TW" sz="1600" dirty="0" smtClean="0"/>
              <a:t>cm</a:t>
            </a:r>
          </a:p>
          <a:p>
            <a:pPr>
              <a:lnSpc>
                <a:spcPct val="120000"/>
              </a:lnSpc>
            </a:pPr>
            <a:r>
              <a:rPr lang="zh-TW" altLang="en-US" sz="1800" dirty="0" smtClean="0"/>
              <a:t>气压计高度</a:t>
            </a:r>
            <a:endParaRPr lang="en-US" altLang="zh-TW" sz="1800" dirty="0" smtClean="0"/>
          </a:p>
          <a:p>
            <a:pPr lvl="1">
              <a:lnSpc>
                <a:spcPct val="120000"/>
              </a:lnSpc>
            </a:pPr>
            <a:r>
              <a:rPr lang="zh-TW" altLang="en-US" sz="1600" dirty="0" smtClean="0"/>
              <a:t>无人机的海拔高度，</a:t>
            </a:r>
            <a:r>
              <a:rPr lang="en-US" altLang="zh-TW" sz="1600" dirty="0" smtClean="0"/>
              <a:t>m</a:t>
            </a:r>
          </a:p>
          <a:p>
            <a:pPr lvl="1">
              <a:lnSpc>
                <a:spcPct val="120000"/>
              </a:lnSpc>
            </a:pPr>
            <a:endParaRPr lang="en-US" altLang="zh-TW" sz="16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12" y="2085740"/>
            <a:ext cx="5890799" cy="331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3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多机编队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83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245096"/>
            <a:ext cx="3932237" cy="615099"/>
          </a:xfrm>
        </p:spPr>
        <p:txBody>
          <a:bodyPr/>
          <a:lstStyle/>
          <a:p>
            <a:r>
              <a:rPr lang="zh-TW" altLang="en-US" b="1" dirty="0" smtClean="0"/>
              <a:t>主页说明</a:t>
            </a:r>
            <a:endParaRPr lang="zh-TW" altLang="en-US" b="1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839788" y="926182"/>
            <a:ext cx="3932237" cy="561601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zh-TW" dirty="0"/>
              <a:t>页面左方是功能积木，上方为功能列，按钮依序为：设置、摆设、读檔、存档、紧急降落、执行。右下方面积最大的区块则是多机指令编辑区，每一行代表一个无人机的指令列</a:t>
            </a:r>
            <a:r>
              <a:rPr lang="zh-CN" altLang="zh-TW" dirty="0" smtClean="0"/>
              <a:t>。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zh-CN" altLang="en-US" dirty="0"/>
              <a:t>功能列的说明依序为：</a:t>
            </a:r>
          </a:p>
          <a:p>
            <a:pPr>
              <a:lnSpc>
                <a:spcPct val="120000"/>
              </a:lnSpc>
            </a:pPr>
            <a:r>
              <a:rPr lang="zh-CN" altLang="en-US" b="1" dirty="0"/>
              <a:t>设置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在</a:t>
            </a:r>
            <a:r>
              <a:rPr lang="zh-CN" altLang="en-US" dirty="0"/>
              <a:t>进行多机编队实作时，进行</a:t>
            </a:r>
            <a:r>
              <a:rPr lang="en-US" altLang="zh-CN" dirty="0"/>
              <a:t>AP</a:t>
            </a:r>
            <a:r>
              <a:rPr lang="zh-CN" altLang="en-US" dirty="0"/>
              <a:t>的设置与多个无人机连接的功能接口。</a:t>
            </a:r>
          </a:p>
          <a:p>
            <a:pPr>
              <a:lnSpc>
                <a:spcPct val="120000"/>
              </a:lnSpc>
            </a:pPr>
            <a:r>
              <a:rPr lang="zh-CN" altLang="en-US" b="1" dirty="0"/>
              <a:t>摆设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供</a:t>
            </a:r>
            <a:r>
              <a:rPr lang="zh-CN" altLang="en-US" dirty="0"/>
              <a:t>用户在对该编辑文件的设定时，无人机与</a:t>
            </a:r>
            <a:r>
              <a:rPr lang="en-US" altLang="zh-CN" dirty="0"/>
              <a:t>mission pad</a:t>
            </a:r>
            <a:r>
              <a:rPr lang="zh-CN" altLang="en-US" dirty="0"/>
              <a:t>的配置批注。此功能仅供驻解，不会也不能影响实际多机的飞行。</a:t>
            </a:r>
          </a:p>
          <a:p>
            <a:pPr>
              <a:lnSpc>
                <a:spcPct val="120000"/>
              </a:lnSpc>
            </a:pPr>
            <a:r>
              <a:rPr lang="zh-CN" altLang="en-US" b="1" dirty="0"/>
              <a:t>读檔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读</a:t>
            </a:r>
            <a:r>
              <a:rPr lang="zh-CN" altLang="en-US" dirty="0"/>
              <a:t>取既有的多机编队积木编辑檔</a:t>
            </a:r>
          </a:p>
          <a:p>
            <a:pPr>
              <a:lnSpc>
                <a:spcPct val="120000"/>
              </a:lnSpc>
            </a:pPr>
            <a:r>
              <a:rPr lang="zh-CN" altLang="en-US" b="1" dirty="0"/>
              <a:t>存档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存入</a:t>
            </a:r>
            <a:r>
              <a:rPr lang="zh-CN" altLang="en-US" dirty="0"/>
              <a:t>既有的多机编队积木编辑檔</a:t>
            </a:r>
          </a:p>
          <a:p>
            <a:pPr>
              <a:lnSpc>
                <a:spcPct val="120000"/>
              </a:lnSpc>
            </a:pPr>
            <a:r>
              <a:rPr lang="zh-CN" altLang="en-US" b="1" dirty="0"/>
              <a:t>紧急降落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紧</a:t>
            </a:r>
            <a:r>
              <a:rPr lang="zh-CN" altLang="en-US" dirty="0"/>
              <a:t>急让所有无人机降落。注意：此功能仅限于移动装置还有与无人机存在联机时才有作用。</a:t>
            </a:r>
          </a:p>
          <a:p>
            <a:pPr>
              <a:lnSpc>
                <a:spcPct val="120000"/>
              </a:lnSpc>
            </a:pPr>
            <a:r>
              <a:rPr lang="zh-CN" altLang="en-US" b="1" dirty="0"/>
              <a:t>执行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执</a:t>
            </a:r>
            <a:r>
              <a:rPr lang="zh-CN" altLang="en-US" dirty="0"/>
              <a:t>行无人机编队的积木编辑</a:t>
            </a:r>
            <a:r>
              <a:rPr lang="zh-CN" altLang="en-US" dirty="0" smtClean="0"/>
              <a:t>檔</a:t>
            </a:r>
            <a:endParaRPr lang="zh-TW" altLang="en-US" dirty="0"/>
          </a:p>
        </p:txBody>
      </p:sp>
      <p:pic>
        <p:nvPicPr>
          <p:cNvPr id="7" name="圖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112" y="1575798"/>
            <a:ext cx="6751320" cy="379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45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970" y="1575798"/>
            <a:ext cx="6751320" cy="3793490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245096"/>
            <a:ext cx="3932237" cy="615099"/>
          </a:xfrm>
        </p:spPr>
        <p:txBody>
          <a:bodyPr/>
          <a:lstStyle/>
          <a:p>
            <a:r>
              <a:rPr lang="zh-TW" altLang="en-US" b="1" dirty="0" smtClean="0"/>
              <a:t>编辑积木</a:t>
            </a:r>
            <a:endParaRPr lang="zh-TW" altLang="en-US" b="1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839788" y="926182"/>
            <a:ext cx="3932237" cy="561601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zh-TW" dirty="0"/>
              <a:t>对着左侧功能积木点击不放，拖到编辑区中想放置的位置，放开，则该积木便会放置在该处。点击下方的「</a:t>
            </a:r>
            <a:r>
              <a:rPr lang="en-US" altLang="zh-TW" dirty="0"/>
              <a:t>+</a:t>
            </a:r>
            <a:r>
              <a:rPr lang="zh-CN" altLang="zh-TW" dirty="0"/>
              <a:t>」可以增加新的无人机</a:t>
            </a:r>
            <a:r>
              <a:rPr lang="zh-CN" altLang="zh-TW" dirty="0" smtClean="0"/>
              <a:t>。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zh-CN" altLang="zh-TW" dirty="0"/>
              <a:t>每个无人机指令列最多放置</a:t>
            </a:r>
            <a:r>
              <a:rPr lang="en-US" altLang="zh-TW" dirty="0"/>
              <a:t>30</a:t>
            </a:r>
            <a:r>
              <a:rPr lang="zh-CN" altLang="zh-TW" dirty="0"/>
              <a:t>个动作指令。</a:t>
            </a:r>
            <a:endParaRPr lang="zh-TW" altLang="zh-TW" dirty="0"/>
          </a:p>
          <a:p>
            <a:pPr>
              <a:lnSpc>
                <a:spcPct val="12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8186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245096"/>
            <a:ext cx="3932237" cy="615099"/>
          </a:xfrm>
        </p:spPr>
        <p:txBody>
          <a:bodyPr/>
          <a:lstStyle/>
          <a:p>
            <a:r>
              <a:rPr lang="zh-CN" altLang="zh-TW" b="1" dirty="0"/>
              <a:t>无人机与</a:t>
            </a:r>
            <a:r>
              <a:rPr lang="en-US" altLang="zh-TW" b="1" dirty="0"/>
              <a:t>AP</a:t>
            </a:r>
            <a:r>
              <a:rPr lang="zh-CN" altLang="zh-TW" b="1" dirty="0"/>
              <a:t>设定</a:t>
            </a:r>
            <a:endParaRPr lang="zh-TW" altLang="en-US" b="1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839788" y="926182"/>
            <a:ext cx="3932237" cy="5616019"/>
          </a:xfrm>
        </p:spPr>
        <p:txBody>
          <a:bodyPr>
            <a:normAutofit/>
          </a:bodyPr>
          <a:lstStyle/>
          <a:p>
            <a:r>
              <a:rPr lang="zh-CN" altLang="zh-TW" dirty="0"/>
              <a:t>当编辑完积木后，即可开始设定无人机与</a:t>
            </a:r>
            <a:r>
              <a:rPr lang="en-US" altLang="zh-TW" dirty="0"/>
              <a:t>AP</a:t>
            </a:r>
            <a:r>
              <a:rPr lang="zh-CN" altLang="zh-TW" dirty="0"/>
              <a:t>。一共有三个步骤：</a:t>
            </a:r>
            <a:endParaRPr lang="zh-TW" altLang="zh-TW" dirty="0"/>
          </a:p>
          <a:p>
            <a:pPr lvl="0"/>
            <a:r>
              <a:rPr lang="zh-CN" altLang="zh-TW" dirty="0"/>
              <a:t>飞机登录：将无人机登录连接到</a:t>
            </a:r>
            <a:r>
              <a:rPr lang="en-US" altLang="zh-TW" dirty="0"/>
              <a:t>AP</a:t>
            </a:r>
            <a:r>
              <a:rPr lang="zh-CN" altLang="zh-TW" dirty="0"/>
              <a:t>无线基地台上。</a:t>
            </a:r>
            <a:endParaRPr lang="zh-TW" altLang="zh-TW" dirty="0"/>
          </a:p>
          <a:p>
            <a:pPr lvl="0"/>
            <a:r>
              <a:rPr lang="zh-CN" altLang="zh-TW" dirty="0"/>
              <a:t>搜寻可用飞机：搜寻该基地台中所有登录的无人机并联机，然后识别每个无人机，并摆放到对应的位置上。</a:t>
            </a:r>
            <a:endParaRPr lang="zh-TW" altLang="zh-TW" dirty="0"/>
          </a:p>
          <a:p>
            <a:pPr lvl="0"/>
            <a:r>
              <a:rPr lang="zh-CN" altLang="zh-TW" dirty="0"/>
              <a:t>动作指派：将刚刚编辑的积木动作，一个个指派到对应的无人机上。</a:t>
            </a:r>
            <a:endParaRPr lang="zh-TW" altLang="zh-TW" dirty="0"/>
          </a:p>
        </p:txBody>
      </p:sp>
      <p:pic>
        <p:nvPicPr>
          <p:cNvPr id="7" name="圖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39" y="914400"/>
            <a:ext cx="67341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18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39" y="926182"/>
            <a:ext cx="6751320" cy="5044440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245096"/>
            <a:ext cx="3932237" cy="615099"/>
          </a:xfrm>
        </p:spPr>
        <p:txBody>
          <a:bodyPr>
            <a:normAutofit/>
          </a:bodyPr>
          <a:lstStyle/>
          <a:p>
            <a:r>
              <a:rPr lang="zh-CN" altLang="zh-TW" b="1" dirty="0"/>
              <a:t>无人</a:t>
            </a:r>
            <a:r>
              <a:rPr lang="zh-CN" altLang="zh-TW" b="1" dirty="0" smtClean="0"/>
              <a:t>机</a:t>
            </a:r>
            <a:r>
              <a:rPr lang="zh-TW" altLang="en-US" b="1" dirty="0" smtClean="0"/>
              <a:t>登录于</a:t>
            </a:r>
            <a:r>
              <a:rPr lang="en-US" altLang="zh-TW" b="1" dirty="0" smtClean="0"/>
              <a:t>AP</a:t>
            </a:r>
            <a:r>
              <a:rPr lang="zh-TW" altLang="en-US" b="1" dirty="0" smtClean="0"/>
              <a:t>上</a:t>
            </a:r>
            <a:endParaRPr lang="zh-TW" altLang="en-US" b="1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839788" y="926182"/>
            <a:ext cx="3932237" cy="5616019"/>
          </a:xfrm>
        </p:spPr>
        <p:txBody>
          <a:bodyPr>
            <a:normAutofit/>
          </a:bodyPr>
          <a:lstStyle/>
          <a:p>
            <a:r>
              <a:rPr lang="zh-CN" altLang="zh-TW" sz="2000" b="1" dirty="0"/>
              <a:t>步骤</a:t>
            </a:r>
            <a:r>
              <a:rPr lang="en-US" altLang="zh-TW" sz="2000" b="1" dirty="0"/>
              <a:t>1</a:t>
            </a:r>
            <a:r>
              <a:rPr lang="zh-CN" altLang="zh-TW" sz="2000" b="1" dirty="0"/>
              <a:t>：</a:t>
            </a:r>
            <a:r>
              <a:rPr lang="zh-CN" altLang="zh-TW" sz="2000" dirty="0"/>
              <a:t>在飞机登录的页面中，输入要连接</a:t>
            </a:r>
            <a:r>
              <a:rPr lang="en-US" altLang="zh-TW" sz="2000" dirty="0"/>
              <a:t>AP</a:t>
            </a:r>
            <a:r>
              <a:rPr lang="zh-CN" altLang="zh-TW" sz="2000" dirty="0"/>
              <a:t>的</a:t>
            </a:r>
            <a:r>
              <a:rPr lang="en-US" altLang="zh-TW" sz="2000" dirty="0"/>
              <a:t>Wi-Fi</a:t>
            </a:r>
            <a:r>
              <a:rPr lang="zh-CN" altLang="zh-TW" sz="2000" dirty="0"/>
              <a:t>名称</a:t>
            </a:r>
            <a:r>
              <a:rPr lang="en-US" altLang="zh-TW" sz="2000" dirty="0"/>
              <a:t>(SSID)</a:t>
            </a:r>
            <a:r>
              <a:rPr lang="zh-CN" altLang="zh-TW" sz="2000" dirty="0"/>
              <a:t>及其连接的密码。</a:t>
            </a:r>
            <a:endParaRPr lang="zh-TW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0575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65"/>
          <a:stretch/>
        </p:blipFill>
        <p:spPr>
          <a:xfrm>
            <a:off x="4944114" y="914400"/>
            <a:ext cx="6743700" cy="2375555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245096"/>
            <a:ext cx="3932237" cy="615099"/>
          </a:xfrm>
        </p:spPr>
        <p:txBody>
          <a:bodyPr>
            <a:normAutofit/>
          </a:bodyPr>
          <a:lstStyle/>
          <a:p>
            <a:r>
              <a:rPr lang="zh-CN" altLang="zh-TW" b="1" dirty="0"/>
              <a:t>无人</a:t>
            </a:r>
            <a:r>
              <a:rPr lang="zh-CN" altLang="zh-TW" b="1" dirty="0" smtClean="0"/>
              <a:t>机</a:t>
            </a:r>
            <a:r>
              <a:rPr lang="zh-TW" altLang="en-US" b="1" dirty="0" smtClean="0"/>
              <a:t>登录于</a:t>
            </a:r>
            <a:r>
              <a:rPr lang="en-US" altLang="zh-TW" b="1" dirty="0" smtClean="0"/>
              <a:t>AP</a:t>
            </a:r>
            <a:r>
              <a:rPr lang="zh-TW" altLang="en-US" b="1" dirty="0" smtClean="0"/>
              <a:t>上</a:t>
            </a:r>
            <a:endParaRPr lang="zh-TW" altLang="en-US" b="1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839788" y="926182"/>
            <a:ext cx="3932237" cy="5616019"/>
          </a:xfrm>
        </p:spPr>
        <p:txBody>
          <a:bodyPr>
            <a:normAutofit/>
          </a:bodyPr>
          <a:lstStyle/>
          <a:p>
            <a:r>
              <a:rPr lang="zh-CN" altLang="zh-TW" sz="2000" b="1" dirty="0"/>
              <a:t>步骤</a:t>
            </a:r>
            <a:r>
              <a:rPr lang="en-US" altLang="zh-TW" sz="2000" b="1" dirty="0"/>
              <a:t>2</a:t>
            </a:r>
            <a:r>
              <a:rPr lang="zh-CN" altLang="zh-TW" sz="2000" b="1" dirty="0"/>
              <a:t>：</a:t>
            </a:r>
            <a:r>
              <a:rPr lang="zh-CN" altLang="zh-TW" sz="2000" dirty="0"/>
              <a:t>点击左上角的「齿轮」样貌的图样，打开装置的</a:t>
            </a:r>
            <a:r>
              <a:rPr lang="en-US" altLang="zh-TW" sz="2000" dirty="0"/>
              <a:t>Wi-Fi</a:t>
            </a:r>
            <a:r>
              <a:rPr lang="zh-CN" altLang="zh-TW" sz="2000" dirty="0"/>
              <a:t>设定，找到要联机的</a:t>
            </a:r>
            <a:r>
              <a:rPr lang="en-US" altLang="zh-TW" sz="2000" dirty="0" err="1"/>
              <a:t>TelloEdu</a:t>
            </a:r>
            <a:r>
              <a:rPr lang="zh-CN" altLang="zh-TW" sz="2000" dirty="0"/>
              <a:t>无人机，联机后再回到</a:t>
            </a:r>
            <a:r>
              <a:rPr lang="en-US" altLang="zh-TW" sz="2000" dirty="0"/>
              <a:t>APP</a:t>
            </a:r>
            <a:r>
              <a:rPr lang="zh-CN" altLang="zh-TW" sz="2000" dirty="0" smtClean="0"/>
              <a:t>。</a:t>
            </a:r>
            <a:endParaRPr lang="en-US" altLang="zh-CN" sz="2000" dirty="0" smtClean="0"/>
          </a:p>
          <a:p>
            <a:r>
              <a:rPr lang="zh-CN" altLang="zh-TW" sz="2000" dirty="0"/>
              <a:t>无人机联机完成，可以看到左上角无人机联机的符号亮起。</a:t>
            </a:r>
            <a:endParaRPr lang="zh-TW" altLang="zh-TW" sz="2000" dirty="0"/>
          </a:p>
          <a:p>
            <a:endParaRPr lang="zh-TW" altLang="zh-TW" sz="2000" dirty="0"/>
          </a:p>
        </p:txBody>
      </p:sp>
      <p:pic>
        <p:nvPicPr>
          <p:cNvPr id="8" name="圖片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11"/>
          <a:stretch/>
        </p:blipFill>
        <p:spPr>
          <a:xfrm>
            <a:off x="4936494" y="3518005"/>
            <a:ext cx="6751320" cy="263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34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编程区接口说明</a:t>
            </a:r>
            <a:endParaRPr lang="zh-TW" alt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836299"/>
            <a:ext cx="7232179" cy="4068101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898604" y="19310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回到主页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線單箭頭接點 24"/>
          <p:cNvCxnSpPr/>
          <p:nvPr/>
        </p:nvCxnSpPr>
        <p:spPr>
          <a:xfrm flipH="1">
            <a:off x="2006600" y="2115688"/>
            <a:ext cx="4572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H="1">
            <a:off x="2006600" y="2567078"/>
            <a:ext cx="4572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417382" y="2420512"/>
            <a:ext cx="1731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Tello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EDU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介绍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4" name="直線單箭頭接點 33"/>
          <p:cNvCxnSpPr/>
          <p:nvPr/>
        </p:nvCxnSpPr>
        <p:spPr>
          <a:xfrm flipH="1">
            <a:off x="2006600" y="4196219"/>
            <a:ext cx="4572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1136106" y="40033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积木区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2362200" y="63557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存档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989677" y="60207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读档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461294" y="64041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虚拟飞行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013896" y="60207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影像管理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4683310" y="63901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命令窗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2" name="直線單箭頭接點 41"/>
          <p:cNvCxnSpPr>
            <a:endCxn id="37" idx="0"/>
          </p:cNvCxnSpPr>
          <p:nvPr/>
        </p:nvCxnSpPr>
        <p:spPr>
          <a:xfrm>
            <a:off x="2685366" y="5760000"/>
            <a:ext cx="0" cy="595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3901424" y="5760000"/>
            <a:ext cx="0" cy="595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endCxn id="38" idx="0"/>
          </p:cNvCxnSpPr>
          <p:nvPr/>
        </p:nvCxnSpPr>
        <p:spPr>
          <a:xfrm flipH="1">
            <a:off x="3312843" y="5760000"/>
            <a:ext cx="1" cy="2607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 flipH="1">
            <a:off x="4490004" y="5760000"/>
            <a:ext cx="1" cy="2607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5111191" y="5760000"/>
            <a:ext cx="0" cy="595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3008531" y="13455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联机状态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5481451" y="13455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执行程序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9848301" y="18243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电量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9848301" y="27051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开启镜头画面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9848301" y="44005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观察飞行数据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5" name="直線單箭頭接點 54"/>
          <p:cNvCxnSpPr/>
          <p:nvPr/>
        </p:nvCxnSpPr>
        <p:spPr>
          <a:xfrm>
            <a:off x="9472629" y="2009040"/>
            <a:ext cx="4572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9472629" y="2889766"/>
            <a:ext cx="4572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9472629" y="4585234"/>
            <a:ext cx="4572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 flipV="1">
            <a:off x="6077394" y="1672759"/>
            <a:ext cx="1" cy="2607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H="1" flipV="1">
            <a:off x="3569060" y="1672759"/>
            <a:ext cx="1" cy="2607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726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245096"/>
            <a:ext cx="3932237" cy="615099"/>
          </a:xfrm>
        </p:spPr>
        <p:txBody>
          <a:bodyPr>
            <a:normAutofit/>
          </a:bodyPr>
          <a:lstStyle/>
          <a:p>
            <a:r>
              <a:rPr lang="zh-CN" altLang="zh-TW" b="1" dirty="0"/>
              <a:t>无人</a:t>
            </a:r>
            <a:r>
              <a:rPr lang="zh-CN" altLang="zh-TW" b="1" dirty="0" smtClean="0"/>
              <a:t>机</a:t>
            </a:r>
            <a:r>
              <a:rPr lang="zh-TW" altLang="en-US" b="1" dirty="0" smtClean="0"/>
              <a:t>登录于</a:t>
            </a:r>
            <a:r>
              <a:rPr lang="en-US" altLang="zh-TW" b="1" dirty="0" smtClean="0"/>
              <a:t>AP</a:t>
            </a:r>
            <a:r>
              <a:rPr lang="zh-TW" altLang="en-US" b="1" dirty="0" smtClean="0"/>
              <a:t>上</a:t>
            </a:r>
            <a:endParaRPr lang="zh-TW" altLang="en-US" b="1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839788" y="926182"/>
            <a:ext cx="3932237" cy="5616019"/>
          </a:xfrm>
        </p:spPr>
        <p:txBody>
          <a:bodyPr>
            <a:normAutofit/>
          </a:bodyPr>
          <a:lstStyle/>
          <a:p>
            <a:r>
              <a:rPr lang="zh-CN" altLang="zh-TW" sz="2000" b="1" dirty="0"/>
              <a:t>步骤</a:t>
            </a:r>
            <a:r>
              <a:rPr lang="en-US" altLang="zh-TW" sz="2000" b="1" dirty="0"/>
              <a:t>3</a:t>
            </a:r>
            <a:r>
              <a:rPr lang="zh-CN" altLang="zh-TW" sz="2000" b="1" dirty="0"/>
              <a:t>：</a:t>
            </a:r>
            <a:r>
              <a:rPr lang="zh-CN" altLang="zh-TW" sz="2000" dirty="0"/>
              <a:t>点击页面下方的「飞机登录」按钮，该无人机便会切换成「</a:t>
            </a:r>
            <a:r>
              <a:rPr lang="en-US" altLang="zh-TW" sz="2000" dirty="0"/>
              <a:t>AP</a:t>
            </a:r>
            <a:r>
              <a:rPr lang="zh-CN" altLang="zh-TW" sz="2000" dirty="0"/>
              <a:t>模式」，依所输入的</a:t>
            </a:r>
            <a:r>
              <a:rPr lang="en-US" altLang="zh-TW" sz="2000" dirty="0"/>
              <a:t>AP SSID</a:t>
            </a:r>
            <a:r>
              <a:rPr lang="zh-CN" altLang="zh-TW" sz="2000" dirty="0"/>
              <a:t>与密码，向该</a:t>
            </a:r>
            <a:r>
              <a:rPr lang="en-US" altLang="zh-TW" sz="2000" dirty="0"/>
              <a:t>AP</a:t>
            </a:r>
            <a:r>
              <a:rPr lang="zh-CN" altLang="zh-TW" sz="2000" dirty="0"/>
              <a:t>进行登录动作</a:t>
            </a:r>
            <a:r>
              <a:rPr lang="zh-CN" altLang="zh-TW" sz="2000" dirty="0" smtClean="0"/>
              <a:t>。</a:t>
            </a:r>
            <a:endParaRPr lang="en-US" altLang="zh-CN" sz="2000" dirty="0" smtClean="0"/>
          </a:p>
          <a:p>
            <a:r>
              <a:rPr lang="zh-CN" altLang="en-US" sz="2000" dirty="0"/>
              <a:t>与</a:t>
            </a:r>
            <a:r>
              <a:rPr lang="en-US" altLang="zh-CN" sz="2000" dirty="0"/>
              <a:t>AP</a:t>
            </a:r>
            <a:r>
              <a:rPr lang="zh-CN" altLang="en-US" sz="2000" dirty="0"/>
              <a:t>联机完成后，无人机便会断开与装置的联机，</a:t>
            </a:r>
            <a:r>
              <a:rPr lang="en-US" altLang="zh-CN" sz="2000" dirty="0"/>
              <a:t>3</a:t>
            </a:r>
            <a:r>
              <a:rPr lang="zh-CN" altLang="en-US" sz="2000" dirty="0"/>
              <a:t>秒后进行重新启动，以进入「</a:t>
            </a:r>
            <a:r>
              <a:rPr lang="en-US" altLang="zh-CN" sz="2000" dirty="0"/>
              <a:t>AP</a:t>
            </a:r>
            <a:r>
              <a:rPr lang="zh-CN" altLang="en-US" sz="2000" dirty="0"/>
              <a:t>模式」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r>
              <a:rPr lang="zh-CN" altLang="en-US" sz="2000" b="1" dirty="0"/>
              <a:t>步骤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：</a:t>
            </a:r>
            <a:r>
              <a:rPr lang="zh-CN" altLang="en-US" sz="2000" dirty="0"/>
              <a:t>依步骤</a:t>
            </a:r>
            <a:r>
              <a:rPr lang="en-US" altLang="zh-CN" sz="2000" dirty="0"/>
              <a:t>1</a:t>
            </a:r>
            <a:r>
              <a:rPr lang="zh-CN" altLang="en-US" sz="2000" dirty="0"/>
              <a:t>到步骤</a:t>
            </a:r>
            <a:r>
              <a:rPr lang="en-US" altLang="zh-CN" sz="2000" dirty="0"/>
              <a:t>3</a:t>
            </a:r>
            <a:r>
              <a:rPr lang="zh-CN" altLang="en-US" sz="2000" dirty="0"/>
              <a:t>，将所有无人机都登录完成。</a:t>
            </a:r>
            <a:endParaRPr lang="zh-TW" altLang="zh-TW" sz="2000" dirty="0"/>
          </a:p>
        </p:txBody>
      </p:sp>
      <p:grpSp>
        <p:nvGrpSpPr>
          <p:cNvPr id="2" name="群組 1"/>
          <p:cNvGrpSpPr/>
          <p:nvPr/>
        </p:nvGrpSpPr>
        <p:grpSpPr>
          <a:xfrm>
            <a:off x="4936494" y="860195"/>
            <a:ext cx="6751320" cy="5103176"/>
            <a:chOff x="4936494" y="395925"/>
            <a:chExt cx="6751320" cy="5103176"/>
          </a:xfrm>
        </p:grpSpPr>
        <p:pic>
          <p:nvPicPr>
            <p:cNvPr id="5" name="圖片 4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57"/>
            <a:stretch/>
          </p:blipFill>
          <p:spPr>
            <a:xfrm>
              <a:off x="4936494" y="395925"/>
              <a:ext cx="6751320" cy="2463851"/>
            </a:xfrm>
            <a:prstGeom prst="rect">
              <a:avLst/>
            </a:prstGeom>
          </p:spPr>
        </p:pic>
        <p:pic>
          <p:nvPicPr>
            <p:cNvPr id="8" name="圖片 7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6494" y="2973910"/>
              <a:ext cx="3343906" cy="2517429"/>
            </a:xfrm>
            <a:prstGeom prst="rect">
              <a:avLst/>
            </a:prstGeom>
          </p:spPr>
        </p:pic>
        <p:pic>
          <p:nvPicPr>
            <p:cNvPr id="9" name="圖片 8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7741" y="2973911"/>
              <a:ext cx="3340073" cy="2525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4814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39" y="926182"/>
            <a:ext cx="6751320" cy="5400040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245096"/>
            <a:ext cx="3932237" cy="615099"/>
          </a:xfrm>
        </p:spPr>
        <p:txBody>
          <a:bodyPr>
            <a:normAutofit/>
          </a:bodyPr>
          <a:lstStyle/>
          <a:p>
            <a:r>
              <a:rPr lang="zh-CN" altLang="zh-TW" b="1" dirty="0"/>
              <a:t>搜寻可用飞机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839788" y="926182"/>
            <a:ext cx="3932237" cy="5616019"/>
          </a:xfrm>
        </p:spPr>
        <p:txBody>
          <a:bodyPr>
            <a:normAutofit/>
          </a:bodyPr>
          <a:lstStyle/>
          <a:p>
            <a:r>
              <a:rPr lang="zh-CN" altLang="zh-TW" sz="2000" b="1" dirty="0"/>
              <a:t>步骤</a:t>
            </a:r>
            <a:r>
              <a:rPr lang="en-US" altLang="zh-TW" sz="2000" b="1" dirty="0"/>
              <a:t>1</a:t>
            </a:r>
            <a:r>
              <a:rPr lang="zh-CN" altLang="zh-TW" sz="2000" dirty="0"/>
              <a:t>：为了能从</a:t>
            </a:r>
            <a:r>
              <a:rPr lang="en-US" altLang="zh-TW" sz="2000" dirty="0"/>
              <a:t>AP</a:t>
            </a:r>
            <a:r>
              <a:rPr lang="zh-CN" altLang="zh-TW" sz="2000" dirty="0"/>
              <a:t>控制多机，首先让装置连上有挂登录多个无人机的</a:t>
            </a:r>
            <a:r>
              <a:rPr lang="en-US" altLang="zh-TW" sz="2000" dirty="0"/>
              <a:t>AP</a:t>
            </a:r>
            <a:r>
              <a:rPr lang="zh-CN" altLang="zh-TW" sz="2000" dirty="0"/>
              <a:t>。切到「搜寻可用飞机」页面，点击下方「搜寻可用飞机」，即会跳出确认页面</a:t>
            </a:r>
            <a:r>
              <a:rPr lang="zh-CN" altLang="zh-TW" sz="2000" dirty="0" smtClean="0"/>
              <a:t>。</a:t>
            </a:r>
            <a:endParaRPr lang="en-US" altLang="zh-CN" sz="2000" dirty="0" smtClean="0"/>
          </a:p>
          <a:p>
            <a:endParaRPr lang="zh-TW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640986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39" y="926182"/>
            <a:ext cx="6751320" cy="5400040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245096"/>
            <a:ext cx="3932237" cy="615099"/>
          </a:xfrm>
        </p:spPr>
        <p:txBody>
          <a:bodyPr>
            <a:normAutofit/>
          </a:bodyPr>
          <a:lstStyle/>
          <a:p>
            <a:r>
              <a:rPr lang="zh-CN" altLang="zh-TW" b="1" dirty="0"/>
              <a:t>搜寻可用飞机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839788" y="926182"/>
            <a:ext cx="3932237" cy="5616019"/>
          </a:xfrm>
        </p:spPr>
        <p:txBody>
          <a:bodyPr>
            <a:normAutofit/>
          </a:bodyPr>
          <a:lstStyle/>
          <a:p>
            <a:r>
              <a:rPr lang="zh-CN" altLang="en-US" sz="2000" b="1" dirty="0" smtClean="0"/>
              <a:t>步</a:t>
            </a:r>
            <a:r>
              <a:rPr lang="zh-CN" altLang="en-US" sz="2000" b="1" dirty="0"/>
              <a:t>骤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：</a:t>
            </a:r>
            <a:r>
              <a:rPr lang="zh-CN" altLang="en-US" sz="2000" dirty="0"/>
              <a:t>输入要搜寻的无人机数量，确认连接到正确的</a:t>
            </a:r>
            <a:r>
              <a:rPr lang="en-US" altLang="zh-CN" sz="2000" dirty="0"/>
              <a:t>AP</a:t>
            </a:r>
            <a:r>
              <a:rPr lang="zh-CN" altLang="en-US" sz="2000" dirty="0"/>
              <a:t>后，点击「继续」开始进行无人机搜寻。</a:t>
            </a:r>
            <a:endParaRPr lang="zh-TW" altLang="zh-TW" sz="2000" dirty="0"/>
          </a:p>
          <a:p>
            <a:endParaRPr lang="zh-TW" altLang="zh-TW" sz="2000" dirty="0"/>
          </a:p>
        </p:txBody>
      </p:sp>
      <p:sp>
        <p:nvSpPr>
          <p:cNvPr id="2" name="矩形 1"/>
          <p:cNvSpPr/>
          <p:nvPr/>
        </p:nvSpPr>
        <p:spPr>
          <a:xfrm>
            <a:off x="5598908" y="3244334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步骤</a:t>
            </a:r>
            <a:r>
              <a:rPr lang="en-US" altLang="zh-CN" b="1" dirty="0"/>
              <a:t>2</a:t>
            </a:r>
            <a:r>
              <a:rPr lang="zh-CN" altLang="en-US" b="1" dirty="0"/>
              <a:t>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7910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245096"/>
            <a:ext cx="3932237" cy="615099"/>
          </a:xfrm>
        </p:spPr>
        <p:txBody>
          <a:bodyPr>
            <a:normAutofit/>
          </a:bodyPr>
          <a:lstStyle/>
          <a:p>
            <a:r>
              <a:rPr lang="zh-CN" altLang="zh-TW" b="1" dirty="0"/>
              <a:t>搜寻可用飞机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839788" y="926182"/>
            <a:ext cx="3932237" cy="5616019"/>
          </a:xfrm>
        </p:spPr>
        <p:txBody>
          <a:bodyPr>
            <a:normAutofit/>
          </a:bodyPr>
          <a:lstStyle/>
          <a:p>
            <a:r>
              <a:rPr lang="zh-CN" altLang="zh-TW" sz="2000" b="1" dirty="0"/>
              <a:t>步骤</a:t>
            </a:r>
            <a:r>
              <a:rPr lang="en-US" altLang="zh-TW" sz="2000" b="1" dirty="0"/>
              <a:t>3</a:t>
            </a:r>
            <a:r>
              <a:rPr lang="zh-CN" altLang="zh-TW" sz="2000" dirty="0"/>
              <a:t>：搜寻到之后，可以开始辨识联机的飞机，点击飞机图样，该飞机便会起降一次。若是有意外，可以点击紧急停止，试着让飞机降落。</a:t>
            </a:r>
            <a:endParaRPr lang="zh-TW" altLang="zh-TW" sz="2000" dirty="0"/>
          </a:p>
          <a:p>
            <a:endParaRPr lang="zh-TW" altLang="zh-TW" sz="2000" dirty="0"/>
          </a:p>
        </p:txBody>
      </p:sp>
      <p:pic>
        <p:nvPicPr>
          <p:cNvPr id="8" name="圖片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784" y="926182"/>
            <a:ext cx="67341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57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784" y="949994"/>
            <a:ext cx="6743700" cy="5029200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245096"/>
            <a:ext cx="3932237" cy="615099"/>
          </a:xfrm>
        </p:spPr>
        <p:txBody>
          <a:bodyPr>
            <a:normAutofit/>
          </a:bodyPr>
          <a:lstStyle/>
          <a:p>
            <a:r>
              <a:rPr lang="zh-CN" altLang="zh-TW" b="1" dirty="0"/>
              <a:t>动作指派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839788" y="926182"/>
            <a:ext cx="3932237" cy="5616019"/>
          </a:xfrm>
        </p:spPr>
        <p:txBody>
          <a:bodyPr>
            <a:normAutofit/>
          </a:bodyPr>
          <a:lstStyle/>
          <a:p>
            <a:r>
              <a:rPr lang="zh-CN" altLang="zh-TW" sz="2000" b="1" dirty="0"/>
              <a:t>步骤</a:t>
            </a:r>
            <a:r>
              <a:rPr lang="en-US" altLang="zh-TW" sz="2000" b="1" dirty="0"/>
              <a:t>1</a:t>
            </a:r>
            <a:r>
              <a:rPr lang="zh-CN" altLang="zh-TW" sz="2000" b="1" dirty="0"/>
              <a:t>：</a:t>
            </a:r>
            <a:r>
              <a:rPr lang="zh-CN" altLang="zh-TW" sz="2000" dirty="0"/>
              <a:t>点击未指派的无人机，开启指令列的列表</a:t>
            </a:r>
            <a:r>
              <a:rPr lang="zh-CN" altLang="zh-TW" sz="2000" dirty="0" smtClean="0"/>
              <a:t>。</a:t>
            </a:r>
            <a:endParaRPr lang="zh-TW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151359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784" y="949994"/>
            <a:ext cx="6743700" cy="5029200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245096"/>
            <a:ext cx="3932237" cy="615099"/>
          </a:xfrm>
        </p:spPr>
        <p:txBody>
          <a:bodyPr>
            <a:normAutofit/>
          </a:bodyPr>
          <a:lstStyle/>
          <a:p>
            <a:r>
              <a:rPr lang="zh-CN" altLang="zh-TW" b="1" dirty="0"/>
              <a:t>动作指派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839788" y="926182"/>
            <a:ext cx="3932237" cy="5616019"/>
          </a:xfrm>
        </p:spPr>
        <p:txBody>
          <a:bodyPr>
            <a:normAutofit/>
          </a:bodyPr>
          <a:lstStyle/>
          <a:p>
            <a:r>
              <a:rPr lang="zh-CN" altLang="en-US" sz="2000" b="1" dirty="0" smtClean="0"/>
              <a:t>步骤</a:t>
            </a:r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：</a:t>
            </a:r>
            <a:r>
              <a:rPr lang="zh-CN" altLang="en-US" sz="2000" dirty="0" smtClean="0"/>
              <a:t>点击要指派的指令列给对应的无人机</a:t>
            </a:r>
            <a:endParaRPr lang="en-US" altLang="zh-CN" sz="2000" dirty="0" smtClean="0"/>
          </a:p>
          <a:p>
            <a:r>
              <a:rPr lang="zh-CN" altLang="zh-TW" sz="2000" dirty="0"/>
              <a:t>指定完成后，回到主页，则会清楚看到指令列上有对应的无人机名称。</a:t>
            </a:r>
            <a:endParaRPr lang="zh-TW" altLang="zh-TW" sz="2000" dirty="0"/>
          </a:p>
          <a:p>
            <a:endParaRPr lang="zh-TW" altLang="zh-TW" sz="2000" dirty="0"/>
          </a:p>
        </p:txBody>
      </p:sp>
      <p:pic>
        <p:nvPicPr>
          <p:cNvPr id="7" name="圖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784" y="904240"/>
            <a:ext cx="6751320" cy="50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89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245096"/>
            <a:ext cx="3932237" cy="615099"/>
          </a:xfrm>
        </p:spPr>
        <p:txBody>
          <a:bodyPr>
            <a:normAutofit/>
          </a:bodyPr>
          <a:lstStyle/>
          <a:p>
            <a:r>
              <a:rPr lang="zh-CN" altLang="zh-TW" b="1" dirty="0"/>
              <a:t>执行积木</a:t>
            </a:r>
            <a:endParaRPr lang="zh-TW" altLang="en-US" b="1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839788" y="926182"/>
            <a:ext cx="3932237" cy="5616019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多机编队的执行，是依一个个的「时间窗」往下执行，因每个指令运行时间不一，所有无人机会等待时间最长的指令执行完后，才再往下一个指令执行。</a:t>
            </a:r>
            <a:endParaRPr lang="zh-TW" altLang="zh-TW" sz="2000" dirty="0"/>
          </a:p>
        </p:txBody>
      </p:sp>
      <p:pic>
        <p:nvPicPr>
          <p:cNvPr id="10" name="圖片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64" y="926182"/>
            <a:ext cx="6751320" cy="379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79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245096"/>
            <a:ext cx="3932237" cy="615099"/>
          </a:xfrm>
        </p:spPr>
        <p:txBody>
          <a:bodyPr>
            <a:normAutofit/>
          </a:bodyPr>
          <a:lstStyle/>
          <a:p>
            <a:r>
              <a:rPr lang="zh-CN" altLang="zh-TW" b="1" dirty="0"/>
              <a:t>多机摆设</a:t>
            </a:r>
            <a:endParaRPr lang="zh-TW" altLang="en-US" b="1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839788" y="926182"/>
            <a:ext cx="3932237" cy="5616019"/>
          </a:xfrm>
        </p:spPr>
        <p:txBody>
          <a:bodyPr>
            <a:normAutofit/>
          </a:bodyPr>
          <a:lstStyle/>
          <a:p>
            <a:r>
              <a:rPr lang="zh-CN" altLang="zh-TW" sz="2000" dirty="0"/>
              <a:t>多机摆设是为每一个多机编队档案附加一个飞机初始位置图。用户可以为该档案摆设一个飞机初始位置。多机摆设只是标示该档案的飞机初始位置，对于多机编队表演及联机没有直接的关系。</a:t>
            </a:r>
            <a:endParaRPr lang="zh-TW" altLang="zh-TW" sz="2000" dirty="0"/>
          </a:p>
          <a:p>
            <a:r>
              <a:rPr lang="zh-CN" altLang="zh-TW" sz="2000" dirty="0"/>
              <a:t>点击「摆设」按钮即可进入。</a:t>
            </a:r>
            <a:endParaRPr lang="zh-TW" altLang="zh-TW" sz="2000" dirty="0"/>
          </a:p>
          <a:p>
            <a:r>
              <a:rPr lang="zh-CN" altLang="zh-TW" sz="2000" dirty="0"/>
              <a:t>用户可以使用此页面摆设无人机与</a:t>
            </a:r>
            <a:r>
              <a:rPr lang="en-US" altLang="zh-TW" sz="2000" dirty="0"/>
              <a:t>mission pad</a:t>
            </a:r>
            <a:r>
              <a:rPr lang="zh-CN" altLang="zh-TW" sz="2000" dirty="0"/>
              <a:t>的位置，同时可将摆设的档案存盘，该摆设的档案依附在该多机编队积木檔上。</a:t>
            </a:r>
            <a:endParaRPr lang="zh-TW" altLang="zh-TW" sz="2000" dirty="0"/>
          </a:p>
        </p:txBody>
      </p:sp>
      <p:pic>
        <p:nvPicPr>
          <p:cNvPr id="5" name="圖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120" y="1761207"/>
            <a:ext cx="7291880" cy="331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42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TT</a:t>
            </a:r>
            <a:r>
              <a:rPr lang="zh-TW" altLang="en-US" dirty="0" smtClean="0"/>
              <a:t>拓展配件相关的指令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750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进入</a:t>
            </a:r>
            <a:r>
              <a:rPr lang="en-US" altLang="zh-TW" dirty="0" smtClean="0"/>
              <a:t>/</a:t>
            </a:r>
            <a:r>
              <a:rPr lang="zh-TW" altLang="en-US" dirty="0" smtClean="0"/>
              <a:t>退出起桨模式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 smtClean="0"/>
              <a:t>进入起桨模式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无人机会在原地旋转四个桨叶，不会起飞。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可降低待机时过热问题</a:t>
            </a:r>
            <a:endParaRPr lang="en-US" altLang="zh-TW" dirty="0" smtClean="0"/>
          </a:p>
          <a:p>
            <a:r>
              <a:rPr lang="zh-TW" altLang="en-US" dirty="0" smtClean="0"/>
              <a:t>退出起桨模式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停止原地旋转桨叶的动作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r="22454"/>
          <a:stretch/>
        </p:blipFill>
        <p:spPr>
          <a:xfrm>
            <a:off x="838200" y="2085116"/>
            <a:ext cx="5217029" cy="378434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900613" y="3286125"/>
            <a:ext cx="890587" cy="647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5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869" y="1860478"/>
            <a:ext cx="7189195" cy="4043922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删除积木示意图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39804" y="193102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积木回收区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線單箭頭接點 24"/>
          <p:cNvCxnSpPr/>
          <p:nvPr/>
        </p:nvCxnSpPr>
        <p:spPr>
          <a:xfrm flipH="1">
            <a:off x="2006600" y="2115688"/>
            <a:ext cx="4572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>
            <a:off x="9848301" y="560543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定期自动存档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7" name="直線單箭頭接點 56"/>
          <p:cNvCxnSpPr/>
          <p:nvPr/>
        </p:nvCxnSpPr>
        <p:spPr>
          <a:xfrm>
            <a:off x="8826500" y="5790100"/>
            <a:ext cx="11033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>
            <a:off x="5892800" y="2716700"/>
            <a:ext cx="40370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9929830" y="253203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将不要的积木拖到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积木回收区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4699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拍照与录像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拍照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APP</a:t>
            </a:r>
            <a:r>
              <a:rPr lang="zh-TW" altLang="en-US" dirty="0" smtClean="0"/>
              <a:t>会将无人机当前的串流影像中撷取出单张照片，存入移动装置的内存中。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Android</a:t>
            </a:r>
            <a:r>
              <a:rPr lang="zh-TW" altLang="en-US" dirty="0" smtClean="0"/>
              <a:t>照片位置：</a:t>
            </a:r>
            <a:r>
              <a:rPr lang="en-US" altLang="zh-TW" dirty="0" smtClean="0"/>
              <a:t>\DCIM\TELLO EDU\Picture</a:t>
            </a:r>
          </a:p>
          <a:p>
            <a:r>
              <a:rPr lang="zh-TW" altLang="en-US" dirty="0" smtClean="0"/>
              <a:t>开始录像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APP</a:t>
            </a:r>
            <a:r>
              <a:rPr lang="zh-TW" altLang="en-US" dirty="0" smtClean="0"/>
              <a:t>会开始录无人机的串流影像，并同步存入移动装置的内存中。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Android</a:t>
            </a:r>
            <a:r>
              <a:rPr lang="zh-TW" altLang="en-US" dirty="0" smtClean="0"/>
              <a:t>影片位置：</a:t>
            </a:r>
            <a:r>
              <a:rPr lang="en-US" altLang="zh-TW" dirty="0" smtClean="0"/>
              <a:t>\DCIM\TELLO EDU\Video</a:t>
            </a:r>
          </a:p>
          <a:p>
            <a:r>
              <a:rPr lang="zh-TW" altLang="en-US" dirty="0" smtClean="0"/>
              <a:t>停止录像</a:t>
            </a:r>
            <a:endParaRPr lang="en-US" altLang="zh-TW" dirty="0"/>
          </a:p>
          <a:p>
            <a:pPr lvl="1"/>
            <a:r>
              <a:rPr lang="en-US" altLang="zh-TW" dirty="0" smtClean="0"/>
              <a:t>APP</a:t>
            </a:r>
            <a:r>
              <a:rPr lang="zh-TW" altLang="en-US" dirty="0" smtClean="0"/>
              <a:t>会停止录无人机的串流影像</a:t>
            </a:r>
            <a:endParaRPr lang="en-US" altLang="zh-TW" dirty="0" smtClean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r="22454"/>
          <a:stretch/>
        </p:blipFill>
        <p:spPr>
          <a:xfrm>
            <a:off x="838200" y="2085116"/>
            <a:ext cx="5217029" cy="378434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900614" y="2408795"/>
            <a:ext cx="832922" cy="9028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660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2604"/>
          <a:stretch/>
        </p:blipFill>
        <p:spPr>
          <a:xfrm>
            <a:off x="838201" y="2085116"/>
            <a:ext cx="5207000" cy="3784343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TT</a:t>
            </a:r>
            <a:r>
              <a:rPr lang="zh-TW" altLang="en-US" dirty="0" smtClean="0"/>
              <a:t>拓展配件 顶上</a:t>
            </a:r>
            <a:r>
              <a:rPr lang="en-US" altLang="zh-TW" dirty="0" smtClean="0"/>
              <a:t>LED</a:t>
            </a:r>
            <a:r>
              <a:rPr lang="zh-TW" altLang="en-US" dirty="0" smtClean="0"/>
              <a:t>灯控制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 smtClean="0"/>
              <a:t>LED</a:t>
            </a:r>
            <a:r>
              <a:rPr lang="zh-TW" altLang="en-US" dirty="0" smtClean="0"/>
              <a:t>灯颜色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让</a:t>
            </a:r>
            <a:r>
              <a:rPr lang="en-US" altLang="zh-TW" dirty="0" smtClean="0"/>
              <a:t>LED</a:t>
            </a:r>
            <a:r>
              <a:rPr lang="zh-TW" altLang="en-US" dirty="0" smtClean="0"/>
              <a:t>灯亮指定的颜色，直到下一个更换颜色的命令为止。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可输入</a:t>
            </a:r>
            <a:r>
              <a:rPr lang="en-US" altLang="zh-TW" dirty="0" smtClean="0"/>
              <a:t>RGB</a:t>
            </a:r>
            <a:r>
              <a:rPr lang="zh-TW" altLang="en-US" dirty="0" smtClean="0"/>
              <a:t>数值指定特别的颜色</a:t>
            </a:r>
            <a:endParaRPr lang="en-US" altLang="zh-TW" dirty="0" smtClean="0"/>
          </a:p>
          <a:p>
            <a:r>
              <a:rPr lang="en-US" altLang="zh-TW" dirty="0" smtClean="0"/>
              <a:t>LED</a:t>
            </a:r>
            <a:r>
              <a:rPr lang="zh-TW" altLang="en-US" dirty="0" smtClean="0"/>
              <a:t>呼吸灯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让</a:t>
            </a:r>
            <a:r>
              <a:rPr lang="en-US" altLang="zh-TW" dirty="0" smtClean="0"/>
              <a:t>LED</a:t>
            </a:r>
            <a:r>
              <a:rPr lang="zh-TW" altLang="en-US" dirty="0" smtClean="0"/>
              <a:t>灯持续缓慢亮灭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可以指定颜色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可以指定呼吸速度，范围 </a:t>
            </a:r>
            <a:r>
              <a:rPr lang="en-US" altLang="zh-TW" dirty="0" smtClean="0"/>
              <a:t>0.1~2.5Hz</a:t>
            </a:r>
          </a:p>
          <a:p>
            <a:r>
              <a:rPr lang="en-US" altLang="zh-TW" dirty="0" smtClean="0"/>
              <a:t>LED</a:t>
            </a:r>
            <a:r>
              <a:rPr lang="zh-TW" altLang="en-US" dirty="0" smtClean="0"/>
              <a:t>闪烁</a:t>
            </a:r>
            <a:endParaRPr lang="en-US" altLang="zh-TW" dirty="0"/>
          </a:p>
          <a:p>
            <a:pPr lvl="1"/>
            <a:r>
              <a:rPr lang="zh-TW" altLang="en-US" dirty="0" smtClean="0"/>
              <a:t>可以指定两种颜色，然后交替亮灭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可以指定闪烁速度，范围 </a:t>
            </a:r>
            <a:r>
              <a:rPr lang="en-US" altLang="zh-TW" dirty="0" smtClean="0"/>
              <a:t>0.1~10Hz</a:t>
            </a:r>
          </a:p>
        </p:txBody>
      </p:sp>
    </p:spTree>
    <p:extLst>
      <p:ext uri="{BB962C8B-B14F-4D97-AF65-F5344CB8AC3E}">
        <p14:creationId xmlns:p14="http://schemas.microsoft.com/office/powerpoint/2010/main" val="1267887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9580"/>
            <a:ext cx="6084711" cy="3422650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挑战卡相关变量回传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 smtClean="0"/>
              <a:t>挑战卡编号</a:t>
            </a:r>
            <a:endParaRPr lang="en-US" altLang="zh-TW" sz="2000" dirty="0" smtClean="0"/>
          </a:p>
          <a:p>
            <a:pPr lvl="1"/>
            <a:r>
              <a:rPr lang="zh-TW" altLang="en-US" sz="1800" dirty="0" smtClean="0"/>
              <a:t>命令无人机回传下方的挑战卡编号给</a:t>
            </a:r>
            <a:r>
              <a:rPr lang="en-US" altLang="zh-TW" sz="1800" dirty="0" smtClean="0"/>
              <a:t>APP</a:t>
            </a:r>
          </a:p>
          <a:p>
            <a:pPr lvl="1"/>
            <a:r>
              <a:rPr lang="zh-TW" altLang="en-US" sz="1800" dirty="0" smtClean="0"/>
              <a:t>可以供</a:t>
            </a:r>
            <a:r>
              <a:rPr lang="en-US" altLang="zh-TW" sz="1800" dirty="0" smtClean="0"/>
              <a:t>APP</a:t>
            </a:r>
            <a:r>
              <a:rPr lang="zh-TW" altLang="en-US" sz="1800" dirty="0" smtClean="0"/>
              <a:t>判别目前无人机在哪种挑战卡上方</a:t>
            </a:r>
            <a:endParaRPr lang="en-US" altLang="zh-TW" sz="1800" dirty="0" smtClean="0"/>
          </a:p>
          <a:p>
            <a:r>
              <a:rPr lang="zh-TW" altLang="en-US" sz="2000" dirty="0" smtClean="0"/>
              <a:t>挑战卡</a:t>
            </a:r>
            <a:r>
              <a:rPr lang="en-US" altLang="zh-TW" sz="2000" dirty="0" smtClean="0"/>
              <a:t>X</a:t>
            </a:r>
            <a:r>
              <a:rPr lang="zh-TW" altLang="en-US" sz="2000" dirty="0" smtClean="0"/>
              <a:t>、</a:t>
            </a:r>
            <a:r>
              <a:rPr lang="en-US" altLang="zh-TW" sz="2000" dirty="0" smtClean="0"/>
              <a:t>Y</a:t>
            </a:r>
            <a:r>
              <a:rPr lang="zh-TW" altLang="en-US" sz="2000" dirty="0" smtClean="0"/>
              <a:t>、</a:t>
            </a:r>
            <a:r>
              <a:rPr lang="en-US" altLang="zh-TW" sz="2000" dirty="0" smtClean="0"/>
              <a:t>Z</a:t>
            </a:r>
          </a:p>
          <a:p>
            <a:pPr lvl="1"/>
            <a:r>
              <a:rPr lang="zh-TW" altLang="en-US" sz="1800" dirty="0" smtClean="0"/>
              <a:t>命令无人机回传自己相对于挑战卡的位置。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挑战卡为原点，</a:t>
            </a:r>
            <a:r>
              <a:rPr lang="en-US" altLang="zh-TW" sz="1800" dirty="0" smtClean="0"/>
              <a:t>X</a:t>
            </a:r>
            <a:r>
              <a:rPr lang="zh-TW" altLang="en-US" sz="1800" dirty="0" smtClean="0"/>
              <a:t>值正右负左，</a:t>
            </a:r>
            <a:r>
              <a:rPr lang="en-US" altLang="zh-TW" sz="1800" dirty="0" smtClean="0"/>
              <a:t>Y</a:t>
            </a:r>
            <a:r>
              <a:rPr lang="zh-TW" altLang="en-US" sz="1800" dirty="0" smtClean="0"/>
              <a:t>值正前负后，</a:t>
            </a:r>
            <a:r>
              <a:rPr lang="en-US" altLang="zh-TW" sz="1800" dirty="0" smtClean="0"/>
              <a:t>Z</a:t>
            </a:r>
            <a:r>
              <a:rPr lang="zh-TW" altLang="en-US" sz="1800" dirty="0" smtClean="0"/>
              <a:t>值为正。</a:t>
            </a:r>
            <a:endParaRPr lang="en-US" altLang="zh-TW" sz="1800" dirty="0" smtClean="0"/>
          </a:p>
          <a:p>
            <a:r>
              <a:rPr lang="zh-TW" altLang="en-US" sz="2000" dirty="0" smtClean="0"/>
              <a:t>挑战卡转角</a:t>
            </a:r>
            <a:endParaRPr lang="en-US" altLang="zh-TW" sz="2000" dirty="0" smtClean="0"/>
          </a:p>
          <a:p>
            <a:pPr lvl="1"/>
            <a:r>
              <a:rPr lang="zh-TW" altLang="en-US" sz="1800" dirty="0" smtClean="0"/>
              <a:t>命令无人机回传相对于挑战卡自己的面向。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以挑战卡上面的箭头为零度，无人机面向与该箭头的夹角为其回传的角度数值。</a:t>
            </a:r>
            <a:endParaRPr lang="en-US" altLang="zh-TW" sz="1800" dirty="0" smtClean="0"/>
          </a:p>
          <a:p>
            <a:endParaRPr lang="en-US" altLang="zh-TW" sz="2200" dirty="0" smtClean="0"/>
          </a:p>
        </p:txBody>
      </p:sp>
      <p:sp>
        <p:nvSpPr>
          <p:cNvPr id="6" name="矩形 5"/>
          <p:cNvSpPr/>
          <p:nvPr/>
        </p:nvSpPr>
        <p:spPr>
          <a:xfrm>
            <a:off x="1800603" y="3285889"/>
            <a:ext cx="832922" cy="753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967681" y="3531394"/>
            <a:ext cx="832922" cy="50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001003" y="3747294"/>
            <a:ext cx="832922" cy="753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9292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3840"/>
          <a:stretch/>
        </p:blipFill>
        <p:spPr>
          <a:xfrm>
            <a:off x="838200" y="2085116"/>
            <a:ext cx="5179541" cy="3825478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TT</a:t>
            </a:r>
            <a:r>
              <a:rPr lang="zh-TW" altLang="en-US" dirty="0" smtClean="0"/>
              <a:t>拓展配件 点阵</a:t>
            </a:r>
            <a:r>
              <a:rPr lang="en-US" altLang="zh-TW" dirty="0" smtClean="0"/>
              <a:t>LED</a:t>
            </a:r>
            <a:r>
              <a:rPr lang="zh-TW" altLang="en-US" dirty="0" smtClean="0"/>
              <a:t>灯的控制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静态图案控制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TW" altLang="en-US" sz="2400" dirty="0" smtClean="0"/>
              <a:t>显示图案</a:t>
            </a:r>
            <a:endParaRPr lang="en-US" altLang="zh-TW" sz="2400" dirty="0" smtClean="0"/>
          </a:p>
          <a:p>
            <a:pPr lvl="1"/>
            <a:r>
              <a:rPr lang="zh-TW" altLang="en-US" sz="2000" dirty="0" smtClean="0"/>
              <a:t>更改</a:t>
            </a:r>
            <a:r>
              <a:rPr lang="en-US" altLang="zh-TW" sz="2000" dirty="0" smtClean="0"/>
              <a:t>TT</a:t>
            </a:r>
            <a:r>
              <a:rPr lang="zh-TW" altLang="en-US" sz="2000" dirty="0" smtClean="0"/>
              <a:t>拓展配件上点阵</a:t>
            </a:r>
            <a:r>
              <a:rPr lang="en-US" altLang="zh-TW" sz="2000" dirty="0" smtClean="0"/>
              <a:t>LED</a:t>
            </a:r>
            <a:r>
              <a:rPr lang="zh-TW" altLang="en-US" sz="2000" dirty="0" smtClean="0"/>
              <a:t>灯的显示图案</a:t>
            </a:r>
            <a:endParaRPr lang="en-US" altLang="zh-TW" sz="2000" dirty="0" smtClean="0"/>
          </a:p>
          <a:p>
            <a:pPr lvl="1"/>
            <a:r>
              <a:rPr lang="zh-TW" altLang="en-US" sz="2000" dirty="0" smtClean="0"/>
              <a:t>该图案可透过点击积木中的位图案，开启绘图接口来编辑。</a:t>
            </a:r>
            <a:endParaRPr lang="en-US" altLang="zh-TW" sz="2000" dirty="0" smtClean="0"/>
          </a:p>
          <a:p>
            <a:r>
              <a:rPr lang="zh-TW" altLang="en-US" sz="2400" dirty="0" smtClean="0"/>
              <a:t>设定起始图案</a:t>
            </a:r>
            <a:endParaRPr lang="en-US" altLang="zh-TW" sz="2400" dirty="0" smtClean="0"/>
          </a:p>
          <a:p>
            <a:pPr lvl="1"/>
            <a:r>
              <a:rPr lang="zh-TW" altLang="en-US" sz="2000" dirty="0" smtClean="0"/>
              <a:t>设定</a:t>
            </a:r>
            <a:r>
              <a:rPr lang="en-US" altLang="zh-TW" sz="2000" dirty="0" smtClean="0"/>
              <a:t>TT</a:t>
            </a:r>
            <a:r>
              <a:rPr lang="zh-TW" altLang="en-US" sz="2000" dirty="0" smtClean="0"/>
              <a:t>拓展配件开机时，点阵</a:t>
            </a:r>
            <a:r>
              <a:rPr lang="en-US" altLang="zh-TW" sz="2000" dirty="0" smtClean="0"/>
              <a:t>LED</a:t>
            </a:r>
            <a:r>
              <a:rPr lang="zh-TW" altLang="en-US" sz="2000" dirty="0" smtClean="0"/>
              <a:t>灯的图案</a:t>
            </a:r>
            <a:endParaRPr lang="en-US" altLang="zh-TW" sz="2000" dirty="0" smtClean="0"/>
          </a:p>
          <a:p>
            <a:pPr lvl="1"/>
            <a:r>
              <a:rPr lang="zh-TW" altLang="en-US" sz="2000" dirty="0" smtClean="0"/>
              <a:t>用户可以藉此标志每台飞机，只要一开机</a:t>
            </a:r>
            <a:r>
              <a:rPr lang="en-US" altLang="zh-TW" sz="2000" dirty="0" smtClean="0"/>
              <a:t>TT</a:t>
            </a:r>
            <a:r>
              <a:rPr lang="zh-TW" altLang="en-US" sz="2000" dirty="0" smtClean="0"/>
              <a:t>拓展配件，就知道这飞机是哪架。</a:t>
            </a:r>
            <a:endParaRPr lang="en-US" altLang="zh-TW" sz="2000" dirty="0" smtClean="0"/>
          </a:p>
          <a:p>
            <a:r>
              <a:rPr lang="zh-TW" altLang="en-US" sz="2400" dirty="0" smtClean="0"/>
              <a:t>清除起始图案</a:t>
            </a:r>
            <a:endParaRPr lang="en-US" altLang="zh-TW" sz="2400" dirty="0" smtClean="0"/>
          </a:p>
          <a:p>
            <a:pPr lvl="1"/>
            <a:r>
              <a:rPr lang="zh-TW" altLang="en-US" sz="2000" dirty="0" smtClean="0"/>
              <a:t>将设定的起始图案清除，起始图案会回到默认的</a:t>
            </a:r>
            <a:r>
              <a:rPr lang="en-US" altLang="zh-TW" sz="2000" dirty="0" smtClean="0"/>
              <a:t>TT</a:t>
            </a:r>
            <a:r>
              <a:rPr lang="zh-TW" altLang="en-US" sz="2000" dirty="0" smtClean="0"/>
              <a:t>商标图。</a:t>
            </a:r>
            <a:endParaRPr lang="en-US" altLang="zh-TW" sz="2000" dirty="0" smtClean="0"/>
          </a:p>
          <a:p>
            <a:r>
              <a:rPr lang="zh-TW" altLang="en-US" sz="2400" dirty="0" smtClean="0"/>
              <a:t>设定亮度</a:t>
            </a:r>
            <a:endParaRPr lang="en-US" altLang="zh-TW" sz="2400" dirty="0" smtClean="0"/>
          </a:p>
          <a:p>
            <a:pPr lvl="1"/>
            <a:r>
              <a:rPr lang="zh-TW" altLang="en-US" sz="2000" dirty="0" smtClean="0"/>
              <a:t>设定点阵</a:t>
            </a:r>
            <a:r>
              <a:rPr lang="en-US" altLang="zh-TW" sz="2000" dirty="0" smtClean="0"/>
              <a:t>LED</a:t>
            </a:r>
            <a:r>
              <a:rPr lang="zh-TW" altLang="en-US" sz="2000" dirty="0" smtClean="0"/>
              <a:t>的亮度，值为</a:t>
            </a:r>
            <a:r>
              <a:rPr lang="en-US" altLang="zh-TW" sz="2000" dirty="0" smtClean="0"/>
              <a:t>0~255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</p:txBody>
      </p:sp>
      <p:sp>
        <p:nvSpPr>
          <p:cNvPr id="8" name="矩形 7"/>
          <p:cNvSpPr/>
          <p:nvPr/>
        </p:nvSpPr>
        <p:spPr>
          <a:xfrm>
            <a:off x="1927653" y="2085116"/>
            <a:ext cx="1082247" cy="7304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996" y="3877324"/>
            <a:ext cx="4306529" cy="2422423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>
            <a:off x="2844800" y="2647057"/>
            <a:ext cx="0" cy="12302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2844800" y="2305821"/>
            <a:ext cx="335487" cy="15117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093720" y="2468880"/>
            <a:ext cx="1117359" cy="708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4157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静态图案的绘图界面介绍</a:t>
            </a:r>
            <a:endParaRPr lang="zh-TW" altLang="en-US" dirty="0"/>
          </a:p>
        </p:txBody>
      </p:sp>
      <p:grpSp>
        <p:nvGrpSpPr>
          <p:cNvPr id="21" name="群組 20"/>
          <p:cNvGrpSpPr/>
          <p:nvPr/>
        </p:nvGrpSpPr>
        <p:grpSpPr>
          <a:xfrm>
            <a:off x="437692" y="1690688"/>
            <a:ext cx="11126173" cy="4998278"/>
            <a:chOff x="1275190" y="2331092"/>
            <a:chExt cx="9700633" cy="4357874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6574" y="2331092"/>
              <a:ext cx="6212139" cy="3494328"/>
            </a:xfrm>
            <a:prstGeom prst="rect">
              <a:avLst/>
            </a:prstGeom>
          </p:spPr>
        </p:pic>
        <p:sp>
          <p:nvSpPr>
            <p:cNvPr id="3" name="矩形圖說文字 2"/>
            <p:cNvSpPr/>
            <p:nvPr/>
          </p:nvSpPr>
          <p:spPr>
            <a:xfrm>
              <a:off x="1293519" y="3264224"/>
              <a:ext cx="1407342" cy="660235"/>
            </a:xfrm>
            <a:prstGeom prst="wedgeRectCallout">
              <a:avLst>
                <a:gd name="adj1" fmla="val 81636"/>
                <a:gd name="adj2" fmla="val 85833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 smtClean="0"/>
                <a:t>重置画面</a:t>
              </a:r>
              <a:endParaRPr lang="zh-TW" altLang="en-US" sz="1200" dirty="0"/>
            </a:p>
          </p:txBody>
        </p:sp>
        <p:sp>
          <p:nvSpPr>
            <p:cNvPr id="11" name="矩形圖說文字 10"/>
            <p:cNvSpPr/>
            <p:nvPr/>
          </p:nvSpPr>
          <p:spPr>
            <a:xfrm>
              <a:off x="1293519" y="4084771"/>
              <a:ext cx="1407342" cy="660235"/>
            </a:xfrm>
            <a:prstGeom prst="wedgeRectCallout">
              <a:avLst>
                <a:gd name="adj1" fmla="val 74228"/>
                <a:gd name="adj2" fmla="val 41096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 smtClean="0"/>
                <a:t>全部涂满</a:t>
              </a:r>
              <a:endParaRPr lang="zh-TW" altLang="en-US" sz="1200" dirty="0"/>
            </a:p>
          </p:txBody>
        </p:sp>
        <p:sp>
          <p:nvSpPr>
            <p:cNvPr id="13" name="矩形圖說文字 12"/>
            <p:cNvSpPr/>
            <p:nvPr/>
          </p:nvSpPr>
          <p:spPr>
            <a:xfrm>
              <a:off x="1293519" y="4961191"/>
              <a:ext cx="1407342" cy="660235"/>
            </a:xfrm>
            <a:prstGeom prst="wedgeRectCallout">
              <a:avLst>
                <a:gd name="adj1" fmla="val 74228"/>
                <a:gd name="adj2" fmla="val 41096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 smtClean="0"/>
                <a:t>新增画面</a:t>
              </a:r>
              <a:endParaRPr lang="zh-TW" altLang="en-US" sz="1200" dirty="0"/>
            </a:p>
          </p:txBody>
        </p:sp>
        <p:sp>
          <p:nvSpPr>
            <p:cNvPr id="14" name="矩形圖說文字 13"/>
            <p:cNvSpPr/>
            <p:nvPr/>
          </p:nvSpPr>
          <p:spPr>
            <a:xfrm>
              <a:off x="2700861" y="6028731"/>
              <a:ext cx="1407342" cy="660235"/>
            </a:xfrm>
            <a:prstGeom prst="wedgeRectCallout">
              <a:avLst>
                <a:gd name="adj1" fmla="val 72993"/>
                <a:gd name="adj2" fmla="val -12732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 smtClean="0"/>
                <a:t>目前画面</a:t>
              </a:r>
              <a:endParaRPr lang="zh-TW" altLang="en-US" sz="1200" dirty="0"/>
            </a:p>
          </p:txBody>
        </p:sp>
        <p:sp>
          <p:nvSpPr>
            <p:cNvPr id="15" name="矩形圖說文字 14"/>
            <p:cNvSpPr/>
            <p:nvPr/>
          </p:nvSpPr>
          <p:spPr>
            <a:xfrm>
              <a:off x="4442077" y="6028731"/>
              <a:ext cx="1407342" cy="660235"/>
            </a:xfrm>
            <a:prstGeom prst="wedgeRectCallout">
              <a:avLst>
                <a:gd name="adj1" fmla="val 72993"/>
                <a:gd name="adj2" fmla="val -12732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 smtClean="0"/>
                <a:t>选择之前的画面</a:t>
              </a:r>
              <a:endParaRPr lang="zh-TW" altLang="en-US" sz="1200" dirty="0"/>
            </a:p>
          </p:txBody>
        </p:sp>
        <p:sp>
          <p:nvSpPr>
            <p:cNvPr id="16" name="矩形圖說文字 15"/>
            <p:cNvSpPr/>
            <p:nvPr/>
          </p:nvSpPr>
          <p:spPr>
            <a:xfrm>
              <a:off x="9495389" y="5151462"/>
              <a:ext cx="1407342" cy="660235"/>
            </a:xfrm>
            <a:prstGeom prst="wedgeRectCallout">
              <a:avLst>
                <a:gd name="adj1" fmla="val -91197"/>
                <a:gd name="adj2" fmla="val -1503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 smtClean="0"/>
                <a:t>确认画面并离开</a:t>
              </a:r>
              <a:endParaRPr lang="zh-TW" altLang="en-US" sz="1200" dirty="0"/>
            </a:p>
          </p:txBody>
        </p:sp>
        <p:sp>
          <p:nvSpPr>
            <p:cNvPr id="17" name="矩形圖說文字 16"/>
            <p:cNvSpPr/>
            <p:nvPr/>
          </p:nvSpPr>
          <p:spPr>
            <a:xfrm>
              <a:off x="1275190" y="2347915"/>
              <a:ext cx="1425671" cy="660235"/>
            </a:xfrm>
            <a:prstGeom prst="wedgeRectCallout">
              <a:avLst>
                <a:gd name="adj1" fmla="val 201196"/>
                <a:gd name="adj2" fmla="val 331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 smtClean="0"/>
                <a:t>绘图区</a:t>
              </a:r>
              <a:endParaRPr lang="en-US" altLang="zh-TW" sz="1200" dirty="0" smtClean="0"/>
            </a:p>
            <a:p>
              <a:pPr algn="ctr"/>
              <a:r>
                <a:rPr lang="zh-TW" altLang="en-US" sz="1200" dirty="0" smtClean="0"/>
                <a:t>手指拖曳即可</a:t>
              </a:r>
              <a:endParaRPr lang="zh-TW" altLang="en-US" sz="1200" dirty="0"/>
            </a:p>
          </p:txBody>
        </p:sp>
        <p:sp>
          <p:nvSpPr>
            <p:cNvPr id="18" name="矩形圖說文字 17"/>
            <p:cNvSpPr/>
            <p:nvPr/>
          </p:nvSpPr>
          <p:spPr>
            <a:xfrm>
              <a:off x="9422296" y="2331092"/>
              <a:ext cx="1553527" cy="660235"/>
            </a:xfrm>
            <a:prstGeom prst="wedgeRectCallout">
              <a:avLst>
                <a:gd name="adj1" fmla="val -90112"/>
                <a:gd name="adj2" fmla="val 16323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 smtClean="0"/>
                <a:t>更换画笔颜色</a:t>
              </a:r>
              <a:endParaRPr lang="zh-TW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46389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3840"/>
          <a:stretch/>
        </p:blipFill>
        <p:spPr>
          <a:xfrm>
            <a:off x="838200" y="2085116"/>
            <a:ext cx="5179541" cy="382547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253" y="3877324"/>
            <a:ext cx="4306529" cy="2422422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TT</a:t>
            </a:r>
            <a:r>
              <a:rPr lang="zh-TW" altLang="en-US" dirty="0" smtClean="0"/>
              <a:t>拓展配件 点阵</a:t>
            </a:r>
            <a:r>
              <a:rPr lang="en-US" altLang="zh-TW" dirty="0" smtClean="0"/>
              <a:t>LED</a:t>
            </a:r>
            <a:r>
              <a:rPr lang="zh-TW" altLang="en-US" dirty="0" smtClean="0"/>
              <a:t>灯的控制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动态图案控制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显示图案 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动态</a:t>
            </a:r>
            <a:r>
              <a:rPr lang="en-US" altLang="zh-TW" sz="2400" dirty="0" smtClean="0"/>
              <a:t>)</a:t>
            </a:r>
          </a:p>
          <a:p>
            <a:pPr lvl="1"/>
            <a:r>
              <a:rPr lang="zh-TW" altLang="en-US" sz="2000" dirty="0" smtClean="0"/>
              <a:t>更改</a:t>
            </a:r>
            <a:r>
              <a:rPr lang="en-US" altLang="zh-TW" sz="2000" dirty="0" smtClean="0"/>
              <a:t>TT</a:t>
            </a:r>
            <a:r>
              <a:rPr lang="zh-TW" altLang="en-US" sz="2000" dirty="0" smtClean="0"/>
              <a:t>拓展配件上点阵</a:t>
            </a:r>
            <a:r>
              <a:rPr lang="en-US" altLang="zh-TW" sz="2000" dirty="0" smtClean="0"/>
              <a:t>LED</a:t>
            </a:r>
            <a:r>
              <a:rPr lang="zh-TW" altLang="en-US" sz="2000" dirty="0" smtClean="0"/>
              <a:t>灯的显示图案，图案可以如走马灯动态循环移动</a:t>
            </a:r>
            <a:endParaRPr lang="en-US" altLang="zh-TW" sz="2000" dirty="0" smtClean="0"/>
          </a:p>
          <a:p>
            <a:pPr lvl="1"/>
            <a:r>
              <a:rPr lang="zh-TW" altLang="en-US" sz="2000" dirty="0" smtClean="0"/>
              <a:t>可以调整动态移动的方向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上</a:t>
            </a:r>
            <a:r>
              <a:rPr lang="en-US" altLang="zh-TW" sz="2000" dirty="0" smtClean="0"/>
              <a:t>/</a:t>
            </a:r>
            <a:r>
              <a:rPr lang="zh-TW" altLang="en-US" sz="2000" dirty="0" smtClean="0"/>
              <a:t>下</a:t>
            </a:r>
            <a:r>
              <a:rPr lang="en-US" altLang="zh-TW" sz="2000" dirty="0" smtClean="0"/>
              <a:t>/</a:t>
            </a:r>
            <a:r>
              <a:rPr lang="zh-TW" altLang="en-US" sz="2000" dirty="0" smtClean="0"/>
              <a:t>左</a:t>
            </a:r>
            <a:r>
              <a:rPr lang="en-US" altLang="zh-TW" sz="2000" dirty="0" smtClean="0"/>
              <a:t>/</a:t>
            </a:r>
            <a:r>
              <a:rPr lang="zh-TW" altLang="en-US" sz="2000" dirty="0" smtClean="0"/>
              <a:t>右</a:t>
            </a:r>
            <a:r>
              <a:rPr lang="en-US" altLang="zh-TW" sz="2000" dirty="0" smtClean="0"/>
              <a:t>)</a:t>
            </a:r>
          </a:p>
          <a:p>
            <a:pPr lvl="1"/>
            <a:r>
              <a:rPr lang="zh-TW" altLang="en-US" sz="2000" dirty="0" smtClean="0"/>
              <a:t>移动的速度范围为 </a:t>
            </a:r>
            <a:r>
              <a:rPr lang="en-US" altLang="zh-TW" sz="2000" dirty="0" smtClean="0"/>
              <a:t>0.1~2.5Hz</a:t>
            </a:r>
          </a:p>
          <a:p>
            <a:pPr lvl="1"/>
            <a:r>
              <a:rPr lang="zh-TW" altLang="en-US" sz="2000" dirty="0" smtClean="0"/>
              <a:t>该图案可透过点击积木中的点阵图案，开启绘图接口来编辑。</a:t>
            </a:r>
            <a:endParaRPr lang="en-US" altLang="zh-TW" sz="2000" dirty="0"/>
          </a:p>
        </p:txBody>
      </p:sp>
      <p:sp>
        <p:nvSpPr>
          <p:cNvPr id="8" name="矩形 7"/>
          <p:cNvSpPr/>
          <p:nvPr/>
        </p:nvSpPr>
        <p:spPr>
          <a:xfrm>
            <a:off x="3116390" y="2120994"/>
            <a:ext cx="1862934" cy="381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>
            <a:endCxn id="3" idx="0"/>
          </p:cNvCxnSpPr>
          <p:nvPr/>
        </p:nvCxnSpPr>
        <p:spPr>
          <a:xfrm flipH="1">
            <a:off x="4436518" y="2311563"/>
            <a:ext cx="310601" cy="15657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520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718" y="1681766"/>
            <a:ext cx="7112914" cy="4001013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动态图案的绘图界面介绍</a:t>
            </a:r>
            <a:endParaRPr lang="zh-TW" altLang="en-US" dirty="0"/>
          </a:p>
        </p:txBody>
      </p:sp>
      <p:sp>
        <p:nvSpPr>
          <p:cNvPr id="3" name="矩形圖說文字 2"/>
          <p:cNvSpPr/>
          <p:nvPr/>
        </p:nvSpPr>
        <p:spPr>
          <a:xfrm>
            <a:off x="458715" y="3373292"/>
            <a:ext cx="1614156" cy="757259"/>
          </a:xfrm>
          <a:prstGeom prst="wedgeRectCallout">
            <a:avLst>
              <a:gd name="adj1" fmla="val 77001"/>
              <a:gd name="adj2" fmla="val 46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重置画面</a:t>
            </a:r>
            <a:endParaRPr lang="zh-TW" altLang="en-US" sz="1200" dirty="0"/>
          </a:p>
        </p:txBody>
      </p:sp>
      <p:sp>
        <p:nvSpPr>
          <p:cNvPr id="11" name="矩形圖說文字 10"/>
          <p:cNvSpPr/>
          <p:nvPr/>
        </p:nvSpPr>
        <p:spPr>
          <a:xfrm>
            <a:off x="458715" y="4273870"/>
            <a:ext cx="1614156" cy="757259"/>
          </a:xfrm>
          <a:prstGeom prst="wedgeRectCallout">
            <a:avLst>
              <a:gd name="adj1" fmla="val 71653"/>
              <a:gd name="adj2" fmla="val -104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全部涂满</a:t>
            </a:r>
            <a:endParaRPr lang="zh-TW" altLang="en-US" sz="1200" dirty="0"/>
          </a:p>
        </p:txBody>
      </p:sp>
      <p:sp>
        <p:nvSpPr>
          <p:cNvPr id="13" name="矩形圖說文字 12"/>
          <p:cNvSpPr/>
          <p:nvPr/>
        </p:nvSpPr>
        <p:spPr>
          <a:xfrm>
            <a:off x="458715" y="5174448"/>
            <a:ext cx="1614156" cy="757259"/>
          </a:xfrm>
          <a:prstGeom prst="wedgeRectCallout">
            <a:avLst>
              <a:gd name="adj1" fmla="val 73713"/>
              <a:gd name="adj2" fmla="val -3025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新增画面</a:t>
            </a:r>
            <a:endParaRPr lang="zh-TW" altLang="en-US" sz="1200" dirty="0"/>
          </a:p>
        </p:txBody>
      </p:sp>
      <p:sp>
        <p:nvSpPr>
          <p:cNvPr id="14" name="矩形圖說文字 13"/>
          <p:cNvSpPr/>
          <p:nvPr/>
        </p:nvSpPr>
        <p:spPr>
          <a:xfrm>
            <a:off x="4163749" y="5931707"/>
            <a:ext cx="1614156" cy="757259"/>
          </a:xfrm>
          <a:prstGeom prst="wedgeRectCallout">
            <a:avLst>
              <a:gd name="adj1" fmla="val -37215"/>
              <a:gd name="adj2" fmla="val -13610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目前画面</a:t>
            </a:r>
            <a:endParaRPr lang="zh-TW" altLang="en-US" sz="1200" dirty="0"/>
          </a:p>
        </p:txBody>
      </p:sp>
      <p:sp>
        <p:nvSpPr>
          <p:cNvPr id="15" name="矩形圖說文字 14"/>
          <p:cNvSpPr/>
          <p:nvPr/>
        </p:nvSpPr>
        <p:spPr>
          <a:xfrm>
            <a:off x="6160842" y="5931707"/>
            <a:ext cx="1614156" cy="757259"/>
          </a:xfrm>
          <a:prstGeom prst="wedgeRectCallout">
            <a:avLst>
              <a:gd name="adj1" fmla="val -100558"/>
              <a:gd name="adj2" fmla="val -11525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选择之前的画面</a:t>
            </a:r>
            <a:endParaRPr lang="zh-TW" altLang="en-US" sz="1200" dirty="0"/>
          </a:p>
        </p:txBody>
      </p:sp>
      <p:sp>
        <p:nvSpPr>
          <p:cNvPr id="16" name="矩形圖說文字 15"/>
          <p:cNvSpPr/>
          <p:nvPr/>
        </p:nvSpPr>
        <p:spPr>
          <a:xfrm>
            <a:off x="9865876" y="4925521"/>
            <a:ext cx="1614156" cy="757259"/>
          </a:xfrm>
          <a:prstGeom prst="wedgeRectCallout">
            <a:avLst>
              <a:gd name="adj1" fmla="val -91197"/>
              <a:gd name="adj2" fmla="val -150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确认画面并离开</a:t>
            </a:r>
            <a:endParaRPr lang="zh-TW" altLang="en-US" sz="1200" dirty="0"/>
          </a:p>
        </p:txBody>
      </p:sp>
      <p:sp>
        <p:nvSpPr>
          <p:cNvPr id="17" name="矩形圖說文字 16"/>
          <p:cNvSpPr/>
          <p:nvPr/>
        </p:nvSpPr>
        <p:spPr>
          <a:xfrm>
            <a:off x="437692" y="1709983"/>
            <a:ext cx="1635178" cy="757259"/>
          </a:xfrm>
          <a:prstGeom prst="wedgeRectCallout">
            <a:avLst>
              <a:gd name="adj1" fmla="val 78679"/>
              <a:gd name="adj2" fmla="val 90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图案的移动方向</a:t>
            </a:r>
            <a:endParaRPr lang="zh-TW" altLang="en-US" sz="1200" dirty="0"/>
          </a:p>
        </p:txBody>
      </p:sp>
      <p:sp>
        <p:nvSpPr>
          <p:cNvPr id="18" name="矩形圖說文字 17"/>
          <p:cNvSpPr/>
          <p:nvPr/>
        </p:nvSpPr>
        <p:spPr>
          <a:xfrm>
            <a:off x="9782042" y="1690688"/>
            <a:ext cx="1781823" cy="757259"/>
          </a:xfrm>
          <a:prstGeom prst="wedgeRectCallout">
            <a:avLst>
              <a:gd name="adj1" fmla="val -90112"/>
              <a:gd name="adj2" fmla="val 1632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更换画笔颜色</a:t>
            </a:r>
            <a:endParaRPr lang="zh-TW" altLang="en-US" sz="1200" dirty="0"/>
          </a:p>
        </p:txBody>
      </p:sp>
      <p:sp>
        <p:nvSpPr>
          <p:cNvPr id="20" name="矩形圖說文字 19"/>
          <p:cNvSpPr/>
          <p:nvPr/>
        </p:nvSpPr>
        <p:spPr>
          <a:xfrm>
            <a:off x="2235197" y="5931707"/>
            <a:ext cx="1614156" cy="757259"/>
          </a:xfrm>
          <a:prstGeom prst="wedgeRectCallout">
            <a:avLst>
              <a:gd name="adj1" fmla="val 14799"/>
              <a:gd name="adj2" fmla="val -22502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调整动态速度</a:t>
            </a:r>
            <a:endParaRPr lang="en-US" altLang="zh-TW" sz="1200" dirty="0" smtClean="0"/>
          </a:p>
          <a:p>
            <a:pPr algn="ctr"/>
            <a:r>
              <a:rPr lang="en-US" altLang="zh-TW" sz="1200" dirty="0" smtClean="0"/>
              <a:t>0.1~2.5Hz</a:t>
            </a:r>
            <a:endParaRPr lang="zh-TW" altLang="en-US" sz="1200" dirty="0"/>
          </a:p>
        </p:txBody>
      </p:sp>
      <p:sp>
        <p:nvSpPr>
          <p:cNvPr id="22" name="矩形圖說文字 21"/>
          <p:cNvSpPr/>
          <p:nvPr/>
        </p:nvSpPr>
        <p:spPr>
          <a:xfrm>
            <a:off x="437692" y="2550845"/>
            <a:ext cx="1635178" cy="757259"/>
          </a:xfrm>
          <a:prstGeom prst="wedgeRectCallout">
            <a:avLst>
              <a:gd name="adj1" fmla="val 201196"/>
              <a:gd name="adj2" fmla="val 331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绘图区</a:t>
            </a:r>
            <a:endParaRPr lang="en-US" altLang="zh-TW" sz="1200" dirty="0" smtClean="0"/>
          </a:p>
          <a:p>
            <a:pPr algn="ctr"/>
            <a:r>
              <a:rPr lang="zh-TW" altLang="en-US" sz="1200" dirty="0" smtClean="0"/>
              <a:t>手指拖曳即可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9677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3840"/>
          <a:stretch/>
        </p:blipFill>
        <p:spPr>
          <a:xfrm>
            <a:off x="838200" y="2085116"/>
            <a:ext cx="5179541" cy="382547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254" y="3877325"/>
            <a:ext cx="4306528" cy="2422422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TT</a:t>
            </a:r>
            <a:r>
              <a:rPr lang="zh-TW" altLang="en-US" dirty="0" smtClean="0"/>
              <a:t>拓展配件 点阵</a:t>
            </a:r>
            <a:r>
              <a:rPr lang="en-US" altLang="zh-TW" dirty="0" smtClean="0"/>
              <a:t>LED</a:t>
            </a:r>
            <a:r>
              <a:rPr lang="zh-TW" altLang="en-US" dirty="0" smtClean="0"/>
              <a:t>灯的控制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单一文字显示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显示文字 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静态</a:t>
            </a:r>
            <a:r>
              <a:rPr lang="en-US" altLang="zh-TW" sz="2400" dirty="0" smtClean="0"/>
              <a:t>)</a:t>
            </a:r>
          </a:p>
          <a:p>
            <a:pPr lvl="1"/>
            <a:r>
              <a:rPr lang="zh-TW" altLang="en-US" sz="2000" dirty="0" smtClean="0"/>
              <a:t>使</a:t>
            </a:r>
            <a:r>
              <a:rPr lang="en-US" altLang="zh-TW" sz="2000" dirty="0" smtClean="0"/>
              <a:t>TT</a:t>
            </a:r>
            <a:r>
              <a:rPr lang="zh-TW" altLang="en-US" sz="2000" dirty="0" smtClean="0"/>
              <a:t>拓展配件上点阵</a:t>
            </a:r>
            <a:r>
              <a:rPr lang="en-US" altLang="zh-TW" sz="2000" dirty="0" smtClean="0"/>
              <a:t>LED</a:t>
            </a:r>
            <a:r>
              <a:rPr lang="zh-TW" altLang="en-US" sz="2000" dirty="0" smtClean="0"/>
              <a:t>灯显示单一文字</a:t>
            </a:r>
            <a:endParaRPr lang="en-US" altLang="zh-TW" sz="2000" dirty="0" smtClean="0"/>
          </a:p>
          <a:p>
            <a:pPr lvl="1"/>
            <a:r>
              <a:rPr lang="zh-TW" altLang="en-US" sz="2000" dirty="0" smtClean="0"/>
              <a:t>该图案可透过点击积木中的文字输入框，开启文字接口来输入。</a:t>
            </a:r>
            <a:endParaRPr lang="en-US" altLang="zh-TW" sz="2000" dirty="0" smtClean="0"/>
          </a:p>
          <a:p>
            <a:pPr lvl="1"/>
            <a:r>
              <a:rPr lang="zh-TW" altLang="en-US" sz="2000" dirty="0" smtClean="0"/>
              <a:t>文字可以输入英文字母、数字、</a:t>
            </a:r>
            <a:r>
              <a:rPr lang="en-US" altLang="zh-TW" sz="2000" dirty="0" smtClean="0"/>
              <a:t>ASCII</a:t>
            </a:r>
            <a:r>
              <a:rPr lang="zh-TW" altLang="en-US" sz="2000" dirty="0" smtClean="0"/>
              <a:t>码及特殊单字</a:t>
            </a:r>
            <a:r>
              <a:rPr lang="en-US" altLang="zh-TW" sz="2000" dirty="0" smtClean="0"/>
              <a:t>”heart”</a:t>
            </a:r>
            <a:r>
              <a:rPr lang="zh-TW" altLang="en-US" sz="2000" dirty="0" smtClean="0"/>
              <a:t>，</a:t>
            </a:r>
            <a:r>
              <a:rPr lang="en-US" altLang="zh-TW" sz="2000" dirty="0" smtClean="0"/>
              <a:t>heart</a:t>
            </a:r>
            <a:r>
              <a:rPr lang="zh-TW" altLang="en-US" sz="2000" dirty="0" smtClean="0"/>
              <a:t>会显示一个心形图案。若是文字无法辨识，则会显示</a:t>
            </a:r>
            <a:r>
              <a:rPr lang="en-US" altLang="zh-TW" sz="2000" dirty="0" smtClean="0"/>
              <a:t>”?”</a:t>
            </a:r>
            <a:r>
              <a:rPr lang="zh-TW" altLang="en-US" sz="2000" dirty="0" smtClean="0"/>
              <a:t>。</a:t>
            </a:r>
            <a:endParaRPr lang="en-US" altLang="zh-TW" sz="2000" dirty="0"/>
          </a:p>
        </p:txBody>
      </p:sp>
      <p:sp>
        <p:nvSpPr>
          <p:cNvPr id="8" name="矩形 7"/>
          <p:cNvSpPr/>
          <p:nvPr/>
        </p:nvSpPr>
        <p:spPr>
          <a:xfrm>
            <a:off x="1919357" y="2823903"/>
            <a:ext cx="1089850" cy="381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2726575" y="3050771"/>
            <a:ext cx="1709943" cy="8265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7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717" y="1681766"/>
            <a:ext cx="7112913" cy="4001013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单一文字的编辑接口介绍</a:t>
            </a:r>
            <a:endParaRPr lang="zh-TW" altLang="en-US" dirty="0"/>
          </a:p>
        </p:txBody>
      </p:sp>
      <p:sp>
        <p:nvSpPr>
          <p:cNvPr id="13" name="矩形圖說文字 12"/>
          <p:cNvSpPr/>
          <p:nvPr/>
        </p:nvSpPr>
        <p:spPr>
          <a:xfrm>
            <a:off x="3046799" y="5798767"/>
            <a:ext cx="1614156" cy="757259"/>
          </a:xfrm>
          <a:prstGeom prst="wedgeRectCallout">
            <a:avLst>
              <a:gd name="adj1" fmla="val 63091"/>
              <a:gd name="adj2" fmla="val -1342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点击此处则会打开装置的输入行，可供输入</a:t>
            </a:r>
            <a:r>
              <a:rPr lang="en-US" altLang="zh-TW" sz="1200" dirty="0" smtClean="0"/>
              <a:t>ASCII</a:t>
            </a:r>
            <a:r>
              <a:rPr lang="zh-TW" altLang="en-US" sz="1200" dirty="0" smtClean="0"/>
              <a:t>、英文、数字及</a:t>
            </a:r>
            <a:r>
              <a:rPr lang="en-US" altLang="zh-TW" sz="1200" dirty="0" smtClean="0"/>
              <a:t>heart</a:t>
            </a:r>
            <a:endParaRPr lang="zh-TW" altLang="en-US" sz="1200" dirty="0"/>
          </a:p>
        </p:txBody>
      </p:sp>
      <p:sp>
        <p:nvSpPr>
          <p:cNvPr id="16" name="矩形圖說文字 15"/>
          <p:cNvSpPr/>
          <p:nvPr/>
        </p:nvSpPr>
        <p:spPr>
          <a:xfrm>
            <a:off x="9865876" y="4925521"/>
            <a:ext cx="1614156" cy="757259"/>
          </a:xfrm>
          <a:prstGeom prst="wedgeRectCallout">
            <a:avLst>
              <a:gd name="adj1" fmla="val -91197"/>
              <a:gd name="adj2" fmla="val -150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确认并离开</a:t>
            </a:r>
            <a:endParaRPr lang="zh-TW" altLang="en-US" sz="1200" dirty="0"/>
          </a:p>
        </p:txBody>
      </p:sp>
      <p:sp>
        <p:nvSpPr>
          <p:cNvPr id="18" name="矩形圖說文字 17"/>
          <p:cNvSpPr/>
          <p:nvPr/>
        </p:nvSpPr>
        <p:spPr>
          <a:xfrm>
            <a:off x="9782042" y="1690688"/>
            <a:ext cx="1781823" cy="757259"/>
          </a:xfrm>
          <a:prstGeom prst="wedgeRectCallout">
            <a:avLst>
              <a:gd name="adj1" fmla="val -90112"/>
              <a:gd name="adj2" fmla="val 1632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更换文字颜色</a:t>
            </a:r>
            <a:endParaRPr lang="zh-TW" altLang="en-US" sz="1200" dirty="0"/>
          </a:p>
        </p:txBody>
      </p:sp>
      <p:sp>
        <p:nvSpPr>
          <p:cNvPr id="22" name="矩形圖說文字 21"/>
          <p:cNvSpPr/>
          <p:nvPr/>
        </p:nvSpPr>
        <p:spPr>
          <a:xfrm>
            <a:off x="437692" y="2550845"/>
            <a:ext cx="1635178" cy="757259"/>
          </a:xfrm>
          <a:prstGeom prst="wedgeRectCallout">
            <a:avLst>
              <a:gd name="adj1" fmla="val 201196"/>
              <a:gd name="adj2" fmla="val 331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文字预览区</a:t>
            </a:r>
            <a:endParaRPr lang="en-US" altLang="zh-TW" sz="1200" dirty="0" smtClean="0"/>
          </a:p>
          <a:p>
            <a:pPr algn="ctr"/>
            <a:r>
              <a:rPr lang="zh-TW" altLang="en-US" sz="1200" dirty="0" smtClean="0"/>
              <a:t>无法编辑</a:t>
            </a:r>
            <a:endParaRPr lang="zh-TW" altLang="en-US" sz="1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47" y="5334835"/>
            <a:ext cx="2171006" cy="122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91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3840"/>
          <a:stretch/>
        </p:blipFill>
        <p:spPr>
          <a:xfrm>
            <a:off x="838200" y="2085116"/>
            <a:ext cx="5179541" cy="382547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254" y="4226959"/>
            <a:ext cx="4306528" cy="2422422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TT</a:t>
            </a:r>
            <a:r>
              <a:rPr lang="zh-TW" altLang="en-US" dirty="0" smtClean="0"/>
              <a:t>拓展配件 点阵</a:t>
            </a:r>
            <a:r>
              <a:rPr lang="en-US" altLang="zh-TW" dirty="0" smtClean="0"/>
              <a:t>LED</a:t>
            </a:r>
            <a:r>
              <a:rPr lang="zh-TW" altLang="en-US" dirty="0" smtClean="0"/>
              <a:t>灯的控制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动态文字显示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显示文字 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动态</a:t>
            </a:r>
            <a:r>
              <a:rPr lang="en-US" altLang="zh-TW" sz="2400" dirty="0" smtClean="0"/>
              <a:t>)</a:t>
            </a:r>
          </a:p>
          <a:p>
            <a:pPr lvl="1"/>
            <a:r>
              <a:rPr lang="zh-TW" altLang="en-US" sz="2000" dirty="0" smtClean="0"/>
              <a:t>使</a:t>
            </a:r>
            <a:r>
              <a:rPr lang="en-US" altLang="zh-TW" sz="2000" dirty="0" smtClean="0"/>
              <a:t>TT</a:t>
            </a:r>
            <a:r>
              <a:rPr lang="zh-TW" altLang="en-US" sz="2000" dirty="0" smtClean="0"/>
              <a:t>拓展配件上点阵</a:t>
            </a:r>
            <a:r>
              <a:rPr lang="en-US" altLang="zh-TW" sz="2000" dirty="0" smtClean="0"/>
              <a:t>LED</a:t>
            </a:r>
            <a:r>
              <a:rPr lang="zh-TW" altLang="en-US" sz="2000" dirty="0" smtClean="0"/>
              <a:t>灯显示一串文字，并且可以如走马灯的动态做四个方向的移动。</a:t>
            </a:r>
            <a:endParaRPr lang="en-US" altLang="zh-TW" sz="2000" dirty="0" smtClean="0"/>
          </a:p>
          <a:p>
            <a:pPr lvl="1"/>
            <a:r>
              <a:rPr lang="zh-TW" altLang="en-US" sz="2000" dirty="0" smtClean="0"/>
              <a:t>该图案可透过点击积木中的文字输入框，开启文字接口来输入。</a:t>
            </a:r>
            <a:endParaRPr lang="en-US" altLang="zh-TW" sz="2000" dirty="0" smtClean="0"/>
          </a:p>
          <a:p>
            <a:pPr lvl="1"/>
            <a:r>
              <a:rPr lang="zh-TW" altLang="en-US" sz="2000" dirty="0" smtClean="0"/>
              <a:t>文字可以输入一串英文字母、数字、标点符号。</a:t>
            </a:r>
            <a:endParaRPr lang="en-US" altLang="zh-TW" sz="2000" dirty="0" smtClean="0"/>
          </a:p>
          <a:p>
            <a:pPr lvl="1"/>
            <a:r>
              <a:rPr lang="zh-TW" altLang="en-US" sz="2000" dirty="0" smtClean="0"/>
              <a:t>移动的速度范围为 </a:t>
            </a:r>
            <a:r>
              <a:rPr lang="en-US" altLang="zh-TW" sz="2000" dirty="0" smtClean="0"/>
              <a:t>0.1~2.5Hz</a:t>
            </a:r>
            <a:endParaRPr lang="en-US" altLang="zh-TW" sz="2000" dirty="0"/>
          </a:p>
        </p:txBody>
      </p:sp>
      <p:sp>
        <p:nvSpPr>
          <p:cNvPr id="8" name="矩形 7"/>
          <p:cNvSpPr/>
          <p:nvPr/>
        </p:nvSpPr>
        <p:spPr>
          <a:xfrm>
            <a:off x="1972859" y="3832531"/>
            <a:ext cx="2948276" cy="381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4462257" y="4038972"/>
            <a:ext cx="675008" cy="4499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348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基本</a:t>
            </a:r>
            <a:r>
              <a:rPr lang="zh-TW" altLang="en-US" dirty="0" smtClean="0"/>
              <a:t>飞行积木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TW" altLang="en-US" dirty="0" smtClean="0"/>
              <a:t>起飞</a:t>
            </a:r>
            <a:r>
              <a:rPr lang="en-US" altLang="zh-TW" dirty="0" smtClean="0"/>
              <a:t>/</a:t>
            </a:r>
            <a:r>
              <a:rPr lang="zh-TW" altLang="en-US" dirty="0" smtClean="0"/>
              <a:t>降落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命令无人机起飞</a:t>
            </a:r>
            <a:r>
              <a:rPr lang="en-US" altLang="zh-TW" dirty="0" smtClean="0"/>
              <a:t>/</a:t>
            </a:r>
            <a:r>
              <a:rPr lang="zh-TW" altLang="en-US" dirty="0" smtClean="0"/>
              <a:t>降落</a:t>
            </a:r>
            <a:endParaRPr lang="en-US" altLang="zh-TW" dirty="0" smtClean="0"/>
          </a:p>
          <a:p>
            <a:r>
              <a:rPr lang="zh-TW" altLang="en-US" dirty="0" smtClean="0"/>
              <a:t>上升</a:t>
            </a:r>
            <a:r>
              <a:rPr lang="en-US" altLang="zh-TW" dirty="0" smtClean="0"/>
              <a:t>/</a:t>
            </a:r>
            <a:r>
              <a:rPr lang="zh-TW" altLang="en-US" dirty="0" smtClean="0"/>
              <a:t>下降</a:t>
            </a:r>
            <a:r>
              <a:rPr lang="en-US" altLang="zh-TW" dirty="0" smtClean="0"/>
              <a:t>/</a:t>
            </a:r>
            <a:r>
              <a:rPr lang="zh-TW" altLang="en-US" dirty="0" smtClean="0"/>
              <a:t>前进</a:t>
            </a:r>
            <a:r>
              <a:rPr lang="en-US" altLang="zh-TW" dirty="0" smtClean="0"/>
              <a:t>/</a:t>
            </a:r>
            <a:r>
              <a:rPr lang="zh-TW" altLang="en-US" dirty="0" smtClean="0"/>
              <a:t>后退</a:t>
            </a:r>
            <a:r>
              <a:rPr lang="en-US" altLang="zh-TW" dirty="0" smtClean="0"/>
              <a:t>/</a:t>
            </a:r>
            <a:r>
              <a:rPr lang="zh-TW" altLang="en-US" dirty="0" smtClean="0"/>
              <a:t>左测飞</a:t>
            </a:r>
            <a:r>
              <a:rPr lang="en-US" altLang="zh-TW" dirty="0" smtClean="0"/>
              <a:t>/</a:t>
            </a:r>
            <a:r>
              <a:rPr lang="zh-TW" altLang="en-US" dirty="0" smtClean="0"/>
              <a:t>右侧飞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命令无人机移动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移动范围为 </a:t>
            </a:r>
            <a:r>
              <a:rPr lang="en-US" altLang="zh-TW" dirty="0" smtClean="0"/>
              <a:t>20~500cm</a:t>
            </a:r>
          </a:p>
          <a:p>
            <a:r>
              <a:rPr lang="zh-TW" altLang="en-US" dirty="0" smtClean="0"/>
              <a:t>左偏航</a:t>
            </a:r>
            <a:r>
              <a:rPr lang="en-US" altLang="zh-TW" dirty="0" smtClean="0"/>
              <a:t>/</a:t>
            </a:r>
            <a:r>
              <a:rPr lang="zh-TW" altLang="en-US" dirty="0" smtClean="0"/>
              <a:t>右偏行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命令无人机转动面向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转动范围为 </a:t>
            </a:r>
            <a:r>
              <a:rPr lang="en-US" altLang="zh-TW" dirty="0" smtClean="0"/>
              <a:t>1~360</a:t>
            </a:r>
            <a:r>
              <a:rPr lang="zh-TW" altLang="en-US" dirty="0" smtClean="0"/>
              <a:t>度</a:t>
            </a:r>
            <a:endParaRPr lang="en-US" altLang="zh-TW" dirty="0" smtClean="0"/>
          </a:p>
          <a:p>
            <a:r>
              <a:rPr lang="zh-TW" altLang="en-US" dirty="0" smtClean="0"/>
              <a:t>速度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调整无人机飞行速度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放上此积木，后续的</a:t>
            </a:r>
            <a:r>
              <a:rPr lang="zh-TW" altLang="zh-TW" dirty="0" smtClean="0"/>
              <a:t>「</a:t>
            </a:r>
            <a:r>
              <a:rPr lang="zh-TW" altLang="en-US" dirty="0" smtClean="0"/>
              <a:t>基本</a:t>
            </a:r>
            <a:r>
              <a:rPr lang="zh-TW" altLang="zh-TW" dirty="0" smtClean="0"/>
              <a:t>」</a:t>
            </a:r>
            <a:r>
              <a:rPr lang="zh-TW" altLang="en-US" dirty="0" smtClean="0"/>
              <a:t>飞行积木的速度皆照此速度飞行</a:t>
            </a:r>
            <a:endParaRPr lang="en-US" altLang="zh-TW" dirty="0" smtClean="0"/>
          </a:p>
          <a:p>
            <a:r>
              <a:rPr lang="zh-TW" altLang="en-US" dirty="0" smtClean="0"/>
              <a:t>前翻</a:t>
            </a:r>
            <a:r>
              <a:rPr lang="en-US" altLang="zh-TW" dirty="0" smtClean="0"/>
              <a:t>/</a:t>
            </a:r>
            <a:r>
              <a:rPr lang="zh-TW" altLang="en-US" dirty="0" smtClean="0"/>
              <a:t>后翻</a:t>
            </a:r>
            <a:r>
              <a:rPr lang="en-US" altLang="zh-TW" dirty="0" smtClean="0"/>
              <a:t>/</a:t>
            </a:r>
            <a:r>
              <a:rPr lang="zh-TW" altLang="en-US" dirty="0" smtClean="0"/>
              <a:t>左翻</a:t>
            </a:r>
            <a:r>
              <a:rPr lang="en-US" altLang="zh-TW" dirty="0" smtClean="0"/>
              <a:t>/</a:t>
            </a:r>
            <a:r>
              <a:rPr lang="zh-TW" altLang="en-US" dirty="0" smtClean="0"/>
              <a:t>右翻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无人机进行翻滚动作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注意：电量低于</a:t>
            </a:r>
            <a:r>
              <a:rPr lang="en-US" altLang="zh-TW" dirty="0" smtClean="0"/>
              <a:t>50%</a:t>
            </a:r>
            <a:r>
              <a:rPr lang="zh-TW" altLang="en-US" dirty="0" smtClean="0"/>
              <a:t>，则无人机无法翻滚。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r="22454"/>
          <a:stretch/>
        </p:blipFill>
        <p:spPr>
          <a:xfrm>
            <a:off x="838200" y="2085116"/>
            <a:ext cx="5217029" cy="378434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846330" y="2366127"/>
            <a:ext cx="3055608" cy="1545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560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423" y="1643457"/>
            <a:ext cx="7181017" cy="4039322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动态文字显示的编辑界面介绍</a:t>
            </a:r>
            <a:endParaRPr lang="zh-TW" altLang="en-US" dirty="0"/>
          </a:p>
        </p:txBody>
      </p:sp>
      <p:sp>
        <p:nvSpPr>
          <p:cNvPr id="11" name="矩形圖說文字 10"/>
          <p:cNvSpPr/>
          <p:nvPr/>
        </p:nvSpPr>
        <p:spPr>
          <a:xfrm>
            <a:off x="485665" y="4123235"/>
            <a:ext cx="1614156" cy="757259"/>
          </a:xfrm>
          <a:prstGeom prst="wedgeRectCallout">
            <a:avLst>
              <a:gd name="adj1" fmla="val 113195"/>
              <a:gd name="adj2" fmla="val -2760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调整动态速度</a:t>
            </a:r>
            <a:endParaRPr lang="en-US" altLang="zh-TW" sz="1200" dirty="0"/>
          </a:p>
          <a:p>
            <a:pPr algn="ctr"/>
            <a:r>
              <a:rPr lang="en-US" altLang="zh-TW" sz="1200" dirty="0"/>
              <a:t>0.1~2.5Hz</a:t>
            </a:r>
            <a:endParaRPr lang="zh-TW" altLang="en-US" sz="1200" dirty="0"/>
          </a:p>
        </p:txBody>
      </p:sp>
      <p:sp>
        <p:nvSpPr>
          <p:cNvPr id="13" name="矩形圖說文字 12"/>
          <p:cNvSpPr/>
          <p:nvPr/>
        </p:nvSpPr>
        <p:spPr>
          <a:xfrm>
            <a:off x="478606" y="4948496"/>
            <a:ext cx="1614156" cy="757259"/>
          </a:xfrm>
          <a:prstGeom prst="wedgeRectCallout">
            <a:avLst>
              <a:gd name="adj1" fmla="val 73713"/>
              <a:gd name="adj2" fmla="val -3025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预览动态</a:t>
            </a:r>
            <a:r>
              <a:rPr lang="en-US" altLang="zh-TW" sz="1200" dirty="0" smtClean="0"/>
              <a:t>/</a:t>
            </a:r>
            <a:r>
              <a:rPr lang="zh-TW" altLang="en-US" sz="1200" dirty="0" smtClean="0"/>
              <a:t>停止预览</a:t>
            </a:r>
            <a:endParaRPr lang="zh-TW" altLang="en-US" sz="1200" dirty="0"/>
          </a:p>
        </p:txBody>
      </p:sp>
      <p:sp>
        <p:nvSpPr>
          <p:cNvPr id="16" name="矩形圖說文字 15"/>
          <p:cNvSpPr/>
          <p:nvPr/>
        </p:nvSpPr>
        <p:spPr>
          <a:xfrm>
            <a:off x="9865876" y="4925521"/>
            <a:ext cx="1614156" cy="757259"/>
          </a:xfrm>
          <a:prstGeom prst="wedgeRectCallout">
            <a:avLst>
              <a:gd name="adj1" fmla="val -91197"/>
              <a:gd name="adj2" fmla="val -150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确认画面并离开</a:t>
            </a:r>
            <a:endParaRPr lang="zh-TW" altLang="en-US" sz="1200" dirty="0"/>
          </a:p>
        </p:txBody>
      </p:sp>
      <p:sp>
        <p:nvSpPr>
          <p:cNvPr id="17" name="矩形圖說文字 16"/>
          <p:cNvSpPr/>
          <p:nvPr/>
        </p:nvSpPr>
        <p:spPr>
          <a:xfrm>
            <a:off x="437692" y="1709983"/>
            <a:ext cx="1635178" cy="757259"/>
          </a:xfrm>
          <a:prstGeom prst="wedgeRectCallout">
            <a:avLst>
              <a:gd name="adj1" fmla="val 78679"/>
              <a:gd name="adj2" fmla="val 90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文字符串的移动方向</a:t>
            </a:r>
            <a:endParaRPr lang="zh-TW" altLang="en-US" sz="1200" dirty="0"/>
          </a:p>
        </p:txBody>
      </p:sp>
      <p:sp>
        <p:nvSpPr>
          <p:cNvPr id="18" name="矩形圖說文字 17"/>
          <p:cNvSpPr/>
          <p:nvPr/>
        </p:nvSpPr>
        <p:spPr>
          <a:xfrm>
            <a:off x="9782042" y="1690688"/>
            <a:ext cx="1781823" cy="757259"/>
          </a:xfrm>
          <a:prstGeom prst="wedgeRectCallout">
            <a:avLst>
              <a:gd name="adj1" fmla="val -90112"/>
              <a:gd name="adj2" fmla="val 1632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更换画笔颜色</a:t>
            </a:r>
            <a:endParaRPr lang="zh-TW" altLang="en-US" sz="1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835" y="5377114"/>
            <a:ext cx="2632686" cy="1480886"/>
          </a:xfrm>
          <a:prstGeom prst="rect">
            <a:avLst/>
          </a:prstGeom>
        </p:spPr>
      </p:pic>
      <p:sp>
        <p:nvSpPr>
          <p:cNvPr id="21" name="矩形圖說文字 20"/>
          <p:cNvSpPr/>
          <p:nvPr/>
        </p:nvSpPr>
        <p:spPr>
          <a:xfrm>
            <a:off x="437692" y="2540715"/>
            <a:ext cx="1635178" cy="757259"/>
          </a:xfrm>
          <a:prstGeom prst="wedgeRectCallout">
            <a:avLst>
              <a:gd name="adj1" fmla="val 201196"/>
              <a:gd name="adj2" fmla="val 331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文字预览区</a:t>
            </a:r>
            <a:endParaRPr lang="en-US" altLang="zh-TW" sz="1200" dirty="0" smtClean="0"/>
          </a:p>
          <a:p>
            <a:pPr algn="ctr"/>
            <a:r>
              <a:rPr lang="zh-TW" altLang="en-US" sz="1200" dirty="0" smtClean="0"/>
              <a:t>无法编辑</a:t>
            </a:r>
            <a:endParaRPr lang="zh-TW" altLang="en-US" sz="1200" dirty="0"/>
          </a:p>
        </p:txBody>
      </p:sp>
      <p:sp>
        <p:nvSpPr>
          <p:cNvPr id="23" name="矩形圖說文字 22"/>
          <p:cNvSpPr/>
          <p:nvPr/>
        </p:nvSpPr>
        <p:spPr>
          <a:xfrm>
            <a:off x="3046799" y="5798767"/>
            <a:ext cx="1614156" cy="757259"/>
          </a:xfrm>
          <a:prstGeom prst="wedgeRectCallout">
            <a:avLst>
              <a:gd name="adj1" fmla="val 63091"/>
              <a:gd name="adj2" fmla="val -1342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点击此处则会打开装置的输入行，可供输入英文、数字及标点符号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2338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3840"/>
          <a:stretch/>
        </p:blipFill>
        <p:spPr>
          <a:xfrm>
            <a:off x="838200" y="2085116"/>
            <a:ext cx="5179541" cy="3825478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TT</a:t>
            </a:r>
            <a:r>
              <a:rPr lang="zh-TW" altLang="en-US" dirty="0" smtClean="0"/>
              <a:t>拓展配件 </a:t>
            </a:r>
            <a:r>
              <a:rPr lang="en-US" altLang="zh-TW" dirty="0" smtClean="0"/>
              <a:t>TOF</a:t>
            </a:r>
            <a:r>
              <a:rPr lang="zh-TW" altLang="en-US" dirty="0" smtClean="0"/>
              <a:t>与</a:t>
            </a:r>
            <a:r>
              <a:rPr lang="en-US" altLang="zh-TW" dirty="0" smtClean="0"/>
              <a:t>Wi-Fi</a:t>
            </a:r>
            <a:r>
              <a:rPr lang="zh-TW" altLang="en-US" dirty="0" smtClean="0"/>
              <a:t>信道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sz="2400" dirty="0" smtClean="0"/>
              <a:t>设定</a:t>
            </a:r>
            <a:r>
              <a:rPr lang="en-US" altLang="zh-TW" sz="2400" dirty="0" err="1" smtClean="0"/>
              <a:t>Wifi</a:t>
            </a:r>
            <a:r>
              <a:rPr lang="zh-TW" altLang="en-US" sz="2400" dirty="0" smtClean="0"/>
              <a:t>信道</a:t>
            </a:r>
            <a:endParaRPr lang="en-US" altLang="zh-TW" sz="2400" dirty="0" smtClean="0"/>
          </a:p>
          <a:p>
            <a:pPr lvl="1"/>
            <a:r>
              <a:rPr lang="zh-TW" altLang="en-US" sz="2000" dirty="0"/>
              <a:t>在</a:t>
            </a:r>
            <a:r>
              <a:rPr lang="en-US" altLang="zh-TW" sz="2000" dirty="0" err="1" smtClean="0"/>
              <a:t>Wifi</a:t>
            </a:r>
            <a:r>
              <a:rPr lang="en-US" altLang="zh-TW" sz="2000" dirty="0" smtClean="0"/>
              <a:t> 5G</a:t>
            </a:r>
            <a:r>
              <a:rPr lang="zh-TW" altLang="en-US" sz="2000" dirty="0" smtClean="0"/>
              <a:t>频道上选择较为干净的信道，以降低无人机联机被干扰的可能性。</a:t>
            </a:r>
            <a:endParaRPr lang="en-US" altLang="zh-TW" sz="2000" dirty="0" smtClean="0"/>
          </a:p>
          <a:p>
            <a:pPr lvl="1"/>
            <a:r>
              <a:rPr lang="zh-TW" altLang="en-US" sz="2000" dirty="0" smtClean="0"/>
              <a:t>可输入以下值来切换信道：</a:t>
            </a:r>
            <a:r>
              <a:rPr lang="en-US" altLang="zh-TW" sz="2000" dirty="0" smtClean="0"/>
              <a:t>1,2,3,4,5,6,7,8,9,10,11,12,13,36,40,44,48,52,56,60,64,149,153,157,161,165 (</a:t>
            </a:r>
            <a:r>
              <a:rPr lang="zh-TW" altLang="en-US" sz="2000" dirty="0" smtClean="0"/>
              <a:t>此为中国信道设置</a:t>
            </a:r>
            <a:r>
              <a:rPr lang="en-US" altLang="zh-TW" sz="2000" dirty="0" smtClean="0"/>
              <a:t>)</a:t>
            </a:r>
          </a:p>
          <a:p>
            <a:r>
              <a:rPr lang="zh-TW" altLang="en-US" sz="2400" dirty="0" smtClean="0"/>
              <a:t>启用</a:t>
            </a:r>
            <a:r>
              <a:rPr lang="en-US" altLang="zh-TW" sz="2400" dirty="0" smtClean="0"/>
              <a:t>TOF</a:t>
            </a:r>
            <a:r>
              <a:rPr lang="zh-TW" altLang="en-US" sz="2400" dirty="0" smtClean="0"/>
              <a:t>模块</a:t>
            </a:r>
            <a:endParaRPr lang="en-US" altLang="zh-TW" sz="2400" dirty="0" smtClean="0"/>
          </a:p>
          <a:p>
            <a:pPr lvl="1"/>
            <a:r>
              <a:rPr lang="zh-TW" altLang="en-US" sz="2000" dirty="0" smtClean="0"/>
              <a:t>使用此积木，</a:t>
            </a:r>
            <a:r>
              <a:rPr lang="en-US" altLang="zh-TW" sz="2000" dirty="0" smtClean="0"/>
              <a:t>TT</a:t>
            </a:r>
            <a:r>
              <a:rPr lang="zh-TW" altLang="en-US" sz="2000" dirty="0" smtClean="0"/>
              <a:t>扩展配件上的</a:t>
            </a:r>
            <a:r>
              <a:rPr lang="en-US" altLang="zh-TW" sz="2000" dirty="0" smtClean="0"/>
              <a:t>TOF</a:t>
            </a:r>
            <a:r>
              <a:rPr lang="zh-TW" altLang="en-US" sz="2000" dirty="0" smtClean="0"/>
              <a:t>传感器便会激活，每秒探测与前方障物的距离，单位为</a:t>
            </a:r>
            <a:r>
              <a:rPr lang="en-US" altLang="zh-TW" sz="2000" dirty="0" smtClean="0"/>
              <a:t>cm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r>
              <a:rPr lang="zh-TW" altLang="en-US" sz="2400" dirty="0" smtClean="0"/>
              <a:t>停用</a:t>
            </a:r>
            <a:r>
              <a:rPr lang="en-US" altLang="zh-TW" sz="2400" dirty="0" smtClean="0"/>
              <a:t>TOF</a:t>
            </a:r>
            <a:r>
              <a:rPr lang="zh-TW" altLang="en-US" sz="2400" dirty="0" smtClean="0"/>
              <a:t>模块</a:t>
            </a:r>
            <a:endParaRPr lang="en-US" altLang="zh-TW" sz="2400" dirty="0" smtClean="0"/>
          </a:p>
          <a:p>
            <a:pPr lvl="1"/>
            <a:r>
              <a:rPr lang="zh-TW" altLang="en-US" sz="2000" dirty="0" smtClean="0"/>
              <a:t>使用此积木，</a:t>
            </a:r>
            <a:r>
              <a:rPr lang="en-US" altLang="zh-TW" sz="2000" dirty="0" smtClean="0"/>
              <a:t>TT</a:t>
            </a:r>
            <a:r>
              <a:rPr lang="zh-TW" altLang="en-US" sz="2000" dirty="0" smtClean="0"/>
              <a:t>扩展配件上的</a:t>
            </a:r>
            <a:r>
              <a:rPr lang="en-US" altLang="zh-TW" sz="2000" dirty="0" smtClean="0"/>
              <a:t>TOF</a:t>
            </a:r>
            <a:r>
              <a:rPr lang="zh-TW" altLang="en-US" sz="2000" dirty="0" smtClean="0"/>
              <a:t>传感器便会关闭，不继续传送信息。</a:t>
            </a:r>
            <a:endParaRPr lang="en-US" altLang="zh-TW" sz="2000" dirty="0" smtClean="0"/>
          </a:p>
          <a:p>
            <a:r>
              <a:rPr lang="en-US" altLang="zh-TW" sz="2400" dirty="0" smtClean="0"/>
              <a:t>TOF</a:t>
            </a:r>
            <a:r>
              <a:rPr lang="zh-TW" altLang="en-US" sz="2400" dirty="0" smtClean="0"/>
              <a:t>距离</a:t>
            </a:r>
            <a:endParaRPr lang="en-US" altLang="zh-TW" sz="2400" dirty="0" smtClean="0"/>
          </a:p>
          <a:p>
            <a:pPr lvl="1"/>
            <a:r>
              <a:rPr lang="zh-TW" altLang="en-US" sz="2000" dirty="0" smtClean="0"/>
              <a:t>将此积木放置到逻辑积木中，截取当前的</a:t>
            </a:r>
            <a:r>
              <a:rPr lang="en-US" altLang="zh-TW" sz="2000" dirty="0" smtClean="0"/>
              <a:t>TOF</a:t>
            </a:r>
            <a:r>
              <a:rPr lang="zh-TW" altLang="en-US" sz="2000" dirty="0" smtClean="0"/>
              <a:t>数值，可供做判别与进行后续动作。</a:t>
            </a:r>
            <a:endParaRPr lang="en-US" altLang="zh-TW" sz="2000" dirty="0" smtClean="0"/>
          </a:p>
          <a:p>
            <a:pPr lvl="1"/>
            <a:endParaRPr lang="en-US" altLang="zh-TW" sz="2000" dirty="0" smtClean="0"/>
          </a:p>
          <a:p>
            <a:pPr lvl="1"/>
            <a:endParaRPr lang="en-US" altLang="zh-TW" sz="2000" dirty="0"/>
          </a:p>
        </p:txBody>
      </p:sp>
      <p:sp>
        <p:nvSpPr>
          <p:cNvPr id="8" name="矩形 7"/>
          <p:cNvSpPr/>
          <p:nvPr/>
        </p:nvSpPr>
        <p:spPr>
          <a:xfrm>
            <a:off x="1866179" y="3184830"/>
            <a:ext cx="2317201" cy="6937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3827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3840"/>
          <a:stretch/>
        </p:blipFill>
        <p:spPr>
          <a:xfrm>
            <a:off x="838200" y="2085116"/>
            <a:ext cx="5179541" cy="3825478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TT</a:t>
            </a:r>
            <a:r>
              <a:rPr lang="zh-TW" altLang="en-US" dirty="0" smtClean="0"/>
              <a:t>拓展配件 自定义命令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782993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400" dirty="0" smtClean="0"/>
              <a:t>发动自定义命令</a:t>
            </a:r>
            <a:endParaRPr lang="en-US" altLang="zh-TW" sz="2400" dirty="0" smtClean="0"/>
          </a:p>
          <a:p>
            <a:pPr lvl="1"/>
            <a:r>
              <a:rPr lang="zh-TW" altLang="en-US" sz="2000" dirty="0" smtClean="0"/>
              <a:t>用户可以输入</a:t>
            </a:r>
            <a:r>
              <a:rPr lang="en-US" altLang="zh-TW" sz="2000" dirty="0" smtClean="0"/>
              <a:t>DIY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&lt;</a:t>
            </a:r>
            <a:r>
              <a:rPr lang="zh-TW" altLang="en-US" sz="2000" dirty="0" smtClean="0"/>
              <a:t>文字命令</a:t>
            </a:r>
            <a:r>
              <a:rPr lang="en-US" altLang="zh-TW" sz="2000" dirty="0" smtClean="0"/>
              <a:t>&gt;</a:t>
            </a:r>
            <a:r>
              <a:rPr lang="zh-TW" altLang="en-US" sz="2000" dirty="0" smtClean="0"/>
              <a:t>，以触发在</a:t>
            </a:r>
            <a:r>
              <a:rPr lang="en-US" altLang="zh-TW" sz="2000" dirty="0" smtClean="0"/>
              <a:t>ESP32</a:t>
            </a:r>
            <a:r>
              <a:rPr lang="zh-TW" altLang="en-US" sz="2000" dirty="0" smtClean="0"/>
              <a:t>编写的代码，</a:t>
            </a:r>
            <a:r>
              <a:rPr lang="zh-CN" altLang="en-US" sz="2000" dirty="0" smtClean="0"/>
              <a:t>实</a:t>
            </a:r>
            <a:r>
              <a:rPr lang="zh-CN" altLang="en-US" sz="2000" dirty="0"/>
              <a:t>现控制飞机和显示自定义效果</a:t>
            </a:r>
            <a:endParaRPr lang="en-US" altLang="zh-TW" sz="2000" dirty="0" smtClean="0"/>
          </a:p>
          <a:p>
            <a:r>
              <a:rPr lang="zh-TW" altLang="en-US" sz="2400" dirty="0" smtClean="0"/>
              <a:t>发送命令</a:t>
            </a:r>
            <a:endParaRPr lang="en-US" altLang="zh-TW" sz="2400" dirty="0" smtClean="0"/>
          </a:p>
          <a:p>
            <a:pPr lvl="1"/>
            <a:r>
              <a:rPr lang="zh-TW" altLang="en-US" sz="2000" dirty="0" smtClean="0"/>
              <a:t>用户可以直接用字符串发送命令，包括</a:t>
            </a:r>
            <a:r>
              <a:rPr lang="en-US" altLang="zh-TW" sz="2000" dirty="0" smtClean="0"/>
              <a:t>DJI</a:t>
            </a:r>
            <a:r>
              <a:rPr lang="zh-TW" altLang="en-US" sz="2000" dirty="0" smtClean="0"/>
              <a:t>的</a:t>
            </a:r>
            <a:r>
              <a:rPr lang="en-US" altLang="zh-TW" sz="2000" dirty="0" smtClean="0"/>
              <a:t>SDK</a:t>
            </a:r>
            <a:r>
              <a:rPr lang="zh-TW" altLang="en-US" sz="2000" dirty="0" smtClean="0"/>
              <a:t>指定命令与用户的自定义命令。</a:t>
            </a:r>
            <a:endParaRPr lang="en-US" altLang="zh-TW" sz="2000" dirty="0" smtClean="0"/>
          </a:p>
          <a:p>
            <a:r>
              <a:rPr lang="zh-TW" altLang="en-US" sz="2400" dirty="0" smtClean="0"/>
              <a:t>收到字符讯息</a:t>
            </a:r>
            <a:endParaRPr lang="en-US" altLang="zh-TW" sz="2400" dirty="0" smtClean="0"/>
          </a:p>
          <a:p>
            <a:pPr lvl="1"/>
            <a:r>
              <a:rPr lang="zh-TW" altLang="en-US" sz="2000" dirty="0" smtClean="0"/>
              <a:t>可将此积木放到逻辑积木中</a:t>
            </a:r>
            <a:endParaRPr lang="en-US" altLang="zh-TW" sz="2000" dirty="0" smtClean="0"/>
          </a:p>
          <a:p>
            <a:pPr lvl="1"/>
            <a:r>
              <a:rPr lang="zh-TW" altLang="en-US" sz="2000" dirty="0" smtClean="0"/>
              <a:t>当收到从无人机发送的字符串讯息时，</a:t>
            </a:r>
            <a:r>
              <a:rPr lang="en-US" altLang="zh-TW" sz="2000" dirty="0" smtClean="0"/>
              <a:t>APP</a:t>
            </a:r>
            <a:r>
              <a:rPr lang="zh-TW" altLang="en-US" sz="2000" dirty="0" smtClean="0"/>
              <a:t>与无人机可以进行对应的动作。</a:t>
            </a:r>
            <a:endParaRPr lang="en-US" altLang="zh-TW" sz="2000" dirty="0" smtClean="0"/>
          </a:p>
          <a:p>
            <a:r>
              <a:rPr lang="zh-TW" altLang="en-US" sz="2400" dirty="0" smtClean="0"/>
              <a:t>收到字符串信息包含</a:t>
            </a:r>
            <a:endParaRPr lang="en-US" altLang="zh-TW" sz="2400" dirty="0" smtClean="0"/>
          </a:p>
          <a:p>
            <a:pPr lvl="1"/>
            <a:r>
              <a:rPr lang="zh-TW" altLang="en-US" sz="2000" dirty="0" smtClean="0"/>
              <a:t>判别是否收到指定的字符串</a:t>
            </a:r>
            <a:endParaRPr lang="en-US" altLang="zh-TW" sz="2000" dirty="0" smtClean="0"/>
          </a:p>
          <a:p>
            <a:r>
              <a:rPr lang="zh-TW" altLang="en-US" sz="2400" dirty="0" smtClean="0"/>
              <a:t>收到整数信息</a:t>
            </a:r>
            <a:endParaRPr lang="en-US" altLang="zh-TW" sz="2400" dirty="0" smtClean="0"/>
          </a:p>
          <a:p>
            <a:pPr lvl="1"/>
            <a:r>
              <a:rPr lang="zh-TW" altLang="en-US" sz="2100" dirty="0" smtClean="0"/>
              <a:t>收到从无人机传来的整数数值信息，这通常前面伴随着一个询问无人机的指令</a:t>
            </a:r>
            <a:endParaRPr lang="en-US" altLang="zh-TW" sz="2100" dirty="0" smtClean="0"/>
          </a:p>
        </p:txBody>
      </p:sp>
      <p:sp>
        <p:nvSpPr>
          <p:cNvPr id="8" name="矩形 7"/>
          <p:cNvSpPr/>
          <p:nvPr/>
        </p:nvSpPr>
        <p:spPr>
          <a:xfrm>
            <a:off x="1874492" y="4198982"/>
            <a:ext cx="2317201" cy="1628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264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班级系统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65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112" y="1575798"/>
            <a:ext cx="6751320" cy="3797618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245096"/>
            <a:ext cx="3932237" cy="615099"/>
          </a:xfrm>
        </p:spPr>
        <p:txBody>
          <a:bodyPr/>
          <a:lstStyle/>
          <a:p>
            <a:r>
              <a:rPr lang="zh-TW" altLang="en-US" b="1" dirty="0" smtClean="0"/>
              <a:t>主页说明</a:t>
            </a:r>
            <a:endParaRPr lang="zh-TW" altLang="en-US" b="1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839788" y="926182"/>
            <a:ext cx="3932237" cy="561601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zh-TW" altLang="en-US" sz="2000" b="1" dirty="0" smtClean="0"/>
              <a:t>班级名称：</a:t>
            </a:r>
            <a:r>
              <a:rPr lang="zh-TW" altLang="en-US" sz="2000" dirty="0" smtClean="0"/>
              <a:t>显示本班名称，同时点击此处可以切换班级</a:t>
            </a:r>
            <a:endParaRPr lang="en-US" altLang="zh-TW" sz="2000" dirty="0" smtClean="0"/>
          </a:p>
          <a:p>
            <a:pPr>
              <a:lnSpc>
                <a:spcPct val="120000"/>
              </a:lnSpc>
            </a:pPr>
            <a:r>
              <a:rPr lang="zh-TW" altLang="en-US" sz="2000" b="1" dirty="0" smtClean="0"/>
              <a:t>老师与学生名单：</a:t>
            </a:r>
            <a:r>
              <a:rPr lang="zh-TW" altLang="en-US" sz="2000" dirty="0" smtClean="0"/>
              <a:t>中间可以看到老师与学生的名牌，老师点学生名牌可以看到其过虚拟关卡的状况，学生点名牌则无反应。</a:t>
            </a:r>
            <a:endParaRPr lang="en-US" altLang="zh-TW" sz="2000" dirty="0"/>
          </a:p>
          <a:p>
            <a:pPr>
              <a:lnSpc>
                <a:spcPct val="120000"/>
              </a:lnSpc>
            </a:pPr>
            <a:r>
              <a:rPr lang="zh-TW" altLang="en-US" sz="2000" b="1" dirty="0" smtClean="0"/>
              <a:t>班级云端分享开关：</a:t>
            </a:r>
            <a:r>
              <a:rPr lang="zh-TW" altLang="en-US" sz="2000" dirty="0" smtClean="0"/>
              <a:t>老师可以对班级云端作分享的开关，决定学生是否能上传编程或关卡积木文档。但老师还是可以上传。</a:t>
            </a:r>
            <a:endParaRPr lang="en-US" altLang="zh-TW" sz="2000" dirty="0" smtClean="0"/>
          </a:p>
          <a:p>
            <a:pPr>
              <a:lnSpc>
                <a:spcPct val="120000"/>
              </a:lnSpc>
            </a:pPr>
            <a:r>
              <a:rPr lang="zh-TW" altLang="en-US" sz="2000" b="1" dirty="0" smtClean="0"/>
              <a:t>班级云端下载开关：</a:t>
            </a:r>
            <a:r>
              <a:rPr lang="zh-TW" altLang="en-US" sz="2000" dirty="0" smtClean="0"/>
              <a:t>老师可以对班级云端作下载的开关，决定学生是否能下载编程或关卡积木文檔。但老师还是可以下载。</a:t>
            </a:r>
            <a:endParaRPr lang="en-US" altLang="zh-TW" sz="2000" dirty="0" smtClean="0"/>
          </a:p>
          <a:p>
            <a:pPr>
              <a:lnSpc>
                <a:spcPct val="120000"/>
              </a:lnSpc>
            </a:pPr>
            <a:r>
              <a:rPr lang="zh-TW" altLang="en-US" sz="2000" b="1" dirty="0" smtClean="0"/>
              <a:t>分享文檔：</a:t>
            </a:r>
            <a:r>
              <a:rPr lang="zh-TW" altLang="en-US" sz="2000" dirty="0" smtClean="0"/>
              <a:t>分享自己的文檔</a:t>
            </a:r>
            <a:endParaRPr lang="en-US" altLang="zh-TW" sz="2000" dirty="0" smtClean="0"/>
          </a:p>
          <a:p>
            <a:pPr>
              <a:lnSpc>
                <a:spcPct val="120000"/>
              </a:lnSpc>
            </a:pPr>
            <a:r>
              <a:rPr lang="zh-TW" altLang="en-US" sz="2000" b="1" dirty="0" smtClean="0"/>
              <a:t>下载文档：</a:t>
            </a:r>
            <a:r>
              <a:rPr lang="zh-TW" altLang="en-US" sz="2000" dirty="0" smtClean="0"/>
              <a:t>下载他人的文檔</a:t>
            </a:r>
            <a:endParaRPr lang="en-US" altLang="zh-TW" sz="2000" dirty="0" smtClean="0"/>
          </a:p>
          <a:p>
            <a:pPr>
              <a:lnSpc>
                <a:spcPct val="120000"/>
              </a:lnSpc>
            </a:pP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800418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112" y="245096"/>
            <a:ext cx="5550988" cy="3122431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245096"/>
            <a:ext cx="3932237" cy="615099"/>
          </a:xfrm>
        </p:spPr>
        <p:txBody>
          <a:bodyPr/>
          <a:lstStyle/>
          <a:p>
            <a:r>
              <a:rPr lang="zh-TW" altLang="en-US" b="1" dirty="0" smtClean="0"/>
              <a:t>班级云端分享开关</a:t>
            </a:r>
            <a:endParaRPr lang="zh-TW" altLang="en-US" b="1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839788" y="926182"/>
            <a:ext cx="3932237" cy="561601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/>
              <a:t>老师可以决定云端分享开启与否，若是开启，则学生可以上传文档。此功能配合下载关闭，可以用在交作业或考试。</a:t>
            </a:r>
            <a:endParaRPr lang="en-US" altLang="zh-TW" sz="2000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12" y="3531598"/>
            <a:ext cx="5550988" cy="312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54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112" y="3531598"/>
            <a:ext cx="5550988" cy="3122431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12" y="245096"/>
            <a:ext cx="5550988" cy="3122431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245096"/>
            <a:ext cx="3932237" cy="615099"/>
          </a:xfrm>
        </p:spPr>
        <p:txBody>
          <a:bodyPr/>
          <a:lstStyle/>
          <a:p>
            <a:r>
              <a:rPr lang="zh-TW" altLang="en-US" b="1" dirty="0" smtClean="0"/>
              <a:t>班级云端下载开关</a:t>
            </a:r>
            <a:endParaRPr lang="zh-TW" altLang="en-US" b="1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839788" y="926182"/>
            <a:ext cx="3932237" cy="561601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/>
              <a:t>老师可以决定云端下载开启与否，若是开启，则学生可以下载文档。比如用在下载老师范例文件。</a:t>
            </a:r>
            <a:endParaRPr lang="en-US" altLang="zh-TW" sz="2000" dirty="0"/>
          </a:p>
          <a:p>
            <a:pPr>
              <a:lnSpc>
                <a:spcPct val="120000"/>
              </a:lnSpc>
            </a:pPr>
            <a:r>
              <a:rPr lang="zh-TW" altLang="en-US" sz="2000" dirty="0" smtClean="0"/>
              <a:t>此功能配合分享开启，可以用在学生之间交流文档。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7979211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112" y="3531598"/>
            <a:ext cx="5550988" cy="312243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12" y="245096"/>
            <a:ext cx="5550989" cy="3122431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245096"/>
            <a:ext cx="3932237" cy="615099"/>
          </a:xfrm>
        </p:spPr>
        <p:txBody>
          <a:bodyPr/>
          <a:lstStyle/>
          <a:p>
            <a:r>
              <a:rPr lang="zh-TW" altLang="en-US" b="1" dirty="0" smtClean="0"/>
              <a:t>分享文檔</a:t>
            </a:r>
            <a:endParaRPr lang="zh-TW" altLang="en-US" b="1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839788" y="926182"/>
            <a:ext cx="3932237" cy="561601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/>
              <a:t>可以叫出自己文档列表，然后选择要分享的文档，上传到班级云端上。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68594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112" y="3531598"/>
            <a:ext cx="5550988" cy="312243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13" y="245096"/>
            <a:ext cx="5550988" cy="3122431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245096"/>
            <a:ext cx="3932237" cy="615099"/>
          </a:xfrm>
        </p:spPr>
        <p:txBody>
          <a:bodyPr/>
          <a:lstStyle/>
          <a:p>
            <a:r>
              <a:rPr lang="zh-TW" altLang="en-US" b="1" dirty="0" smtClean="0"/>
              <a:t>下载文档</a:t>
            </a:r>
            <a:endParaRPr lang="zh-TW" altLang="en-US" b="1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839788" y="926182"/>
            <a:ext cx="3932237" cy="561601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/>
              <a:t>可以</a:t>
            </a:r>
            <a:r>
              <a:rPr lang="zh-TW" altLang="en-US" sz="2000" dirty="0" smtClean="0"/>
              <a:t>叫出班级云端的文檔列表，然后选择要下载的文檔，下载到自己的装置上。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15887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112" y="1575798"/>
            <a:ext cx="6751321" cy="3797618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245096"/>
            <a:ext cx="3932237" cy="615099"/>
          </a:xfrm>
        </p:spPr>
        <p:txBody>
          <a:bodyPr/>
          <a:lstStyle/>
          <a:p>
            <a:r>
              <a:rPr lang="zh-TW" altLang="en-US" b="1" dirty="0" smtClean="0"/>
              <a:t>虚拟关卡过关纪录</a:t>
            </a:r>
            <a:endParaRPr lang="zh-TW" altLang="en-US" b="1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839788" y="926182"/>
            <a:ext cx="3932237" cy="561601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/>
              <a:t>点击学生或老师的名牌，可以看的到最近</a:t>
            </a:r>
            <a:r>
              <a:rPr lang="en-US" altLang="zh-TW" sz="2000" dirty="0" smtClean="0"/>
              <a:t>20</a:t>
            </a:r>
            <a:r>
              <a:rPr lang="zh-TW" altLang="en-US" sz="2000" dirty="0" smtClean="0"/>
              <a:t>笔该人虚拟关卡过关的状况。</a:t>
            </a:r>
            <a:endParaRPr lang="en-US" altLang="zh-TW" sz="2000" dirty="0" smtClean="0"/>
          </a:p>
          <a:p>
            <a:pPr>
              <a:lnSpc>
                <a:spcPct val="120000"/>
              </a:lnSpc>
            </a:pPr>
            <a:r>
              <a:rPr lang="zh-TW" altLang="en-US" sz="2000" dirty="0" smtClean="0"/>
              <a:t>此功能只有老师才能使用。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82012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进阶飞行积木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zh-TW" altLang="en-US" dirty="0" smtClean="0"/>
              <a:t>立体直线飞行</a:t>
            </a:r>
            <a:endParaRPr lang="en-US" altLang="zh-TW" dirty="0" smtClean="0"/>
          </a:p>
          <a:p>
            <a:pPr lvl="1">
              <a:lnSpc>
                <a:spcPct val="120000"/>
              </a:lnSpc>
            </a:pPr>
            <a:r>
              <a:rPr lang="zh-TW" altLang="en-US" dirty="0" smtClean="0"/>
              <a:t>在空间中直线飞行。以目前位置为原点，向空间</a:t>
            </a:r>
            <a:r>
              <a:rPr lang="en-US" altLang="zh-TW" dirty="0" smtClean="0"/>
              <a:t>(X,Y,Z)</a:t>
            </a:r>
            <a:r>
              <a:rPr lang="zh-TW" altLang="en-US" dirty="0" smtClean="0"/>
              <a:t>坐标移动</a:t>
            </a:r>
            <a:endParaRPr lang="en-US" altLang="zh-TW" dirty="0" smtClean="0"/>
          </a:p>
          <a:p>
            <a:pPr lvl="1">
              <a:lnSpc>
                <a:spcPct val="120000"/>
              </a:lnSpc>
            </a:pPr>
            <a:r>
              <a:rPr lang="zh-TW" altLang="en-US" dirty="0" smtClean="0"/>
              <a:t>坐标值的正负与方向：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X</a:t>
            </a:r>
            <a:r>
              <a:rPr lang="zh-TW" altLang="en-US" dirty="0" smtClean="0"/>
              <a:t>值</a:t>
            </a:r>
            <a:r>
              <a:rPr lang="zh-TW" altLang="en-US" dirty="0"/>
              <a:t>正右负</a:t>
            </a:r>
            <a:r>
              <a:rPr lang="zh-TW" altLang="en-US" dirty="0" smtClean="0"/>
              <a:t>左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Y</a:t>
            </a:r>
            <a:r>
              <a:rPr lang="zh-TW" altLang="en-US" dirty="0"/>
              <a:t>值正前负</a:t>
            </a:r>
            <a:r>
              <a:rPr lang="zh-TW" altLang="en-US" dirty="0" smtClean="0"/>
              <a:t>后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Z</a:t>
            </a:r>
            <a:r>
              <a:rPr lang="zh-TW" altLang="en-US" dirty="0" smtClean="0"/>
              <a:t>值上正下负。</a:t>
            </a:r>
            <a:endParaRPr lang="en-US" altLang="zh-TW" dirty="0" smtClean="0"/>
          </a:p>
          <a:p>
            <a:pPr lvl="1">
              <a:lnSpc>
                <a:spcPct val="120000"/>
              </a:lnSpc>
            </a:pPr>
            <a:r>
              <a:rPr lang="zh-TW" altLang="en-US" dirty="0" smtClean="0"/>
              <a:t>坐标设定</a:t>
            </a:r>
            <a:r>
              <a:rPr lang="zh-TW" altLang="en-US" dirty="0" smtClean="0"/>
              <a:t>范围最小 </a:t>
            </a:r>
            <a:r>
              <a:rPr lang="en-US" altLang="zh-TW" dirty="0" smtClean="0"/>
              <a:t>20cm</a:t>
            </a:r>
            <a:r>
              <a:rPr lang="zh-TW" altLang="en-US" dirty="0" smtClean="0"/>
              <a:t>，最大</a:t>
            </a:r>
            <a:r>
              <a:rPr lang="en-US" altLang="zh-TW" dirty="0" smtClean="0"/>
              <a:t>500cm</a:t>
            </a:r>
            <a:endParaRPr lang="en-US" altLang="zh-TW" dirty="0" smtClean="0"/>
          </a:p>
          <a:p>
            <a:pPr>
              <a:lnSpc>
                <a:spcPct val="120000"/>
              </a:lnSpc>
            </a:pPr>
            <a:r>
              <a:rPr lang="zh-TW" altLang="en-US" dirty="0" smtClean="0"/>
              <a:t>立体曲线飞行</a:t>
            </a:r>
            <a:endParaRPr lang="en-US" altLang="zh-TW" dirty="0" smtClean="0"/>
          </a:p>
          <a:p>
            <a:pPr lvl="1">
              <a:lnSpc>
                <a:spcPct val="120000"/>
              </a:lnSpc>
            </a:pPr>
            <a:r>
              <a:rPr lang="zh-TW" altLang="en-US" dirty="0" smtClean="0"/>
              <a:t>在空间中曲线飞行。以目前位置为原点，画一个曲线，经过中继点</a:t>
            </a:r>
            <a:r>
              <a:rPr lang="en-US" altLang="zh-TW" dirty="0" smtClean="0"/>
              <a:t>P1</a:t>
            </a:r>
            <a:r>
              <a:rPr lang="zh-TW" altLang="en-US" dirty="0" smtClean="0"/>
              <a:t>，到达终点</a:t>
            </a:r>
            <a:r>
              <a:rPr lang="en-US" altLang="zh-TW" dirty="0" smtClean="0"/>
              <a:t>P2</a:t>
            </a:r>
          </a:p>
          <a:p>
            <a:pPr lvl="1">
              <a:lnSpc>
                <a:spcPct val="120000"/>
              </a:lnSpc>
            </a:pPr>
            <a:r>
              <a:rPr lang="zh-TW" altLang="en-US" dirty="0" smtClean="0"/>
              <a:t>坐标设定范围最小 </a:t>
            </a:r>
            <a:r>
              <a:rPr lang="en-US" altLang="zh-TW" dirty="0" smtClean="0"/>
              <a:t>20cm</a:t>
            </a:r>
            <a:r>
              <a:rPr lang="zh-TW" altLang="en-US" dirty="0"/>
              <a:t>，最大</a:t>
            </a:r>
            <a:r>
              <a:rPr lang="en-US" altLang="zh-TW" dirty="0"/>
              <a:t>500cm</a:t>
            </a:r>
          </a:p>
          <a:p>
            <a:pPr lvl="1">
              <a:lnSpc>
                <a:spcPct val="120000"/>
              </a:lnSpc>
            </a:pPr>
            <a:r>
              <a:rPr lang="zh-TW" altLang="en-US" dirty="0" smtClean="0"/>
              <a:t>建议设定：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P1</a:t>
            </a:r>
            <a:r>
              <a:rPr lang="zh-TW" altLang="en-US" dirty="0" smtClean="0"/>
              <a:t> </a:t>
            </a:r>
            <a:r>
              <a:rPr lang="en-US" altLang="zh-TW" dirty="0" smtClean="0"/>
              <a:t>XYZ</a:t>
            </a:r>
            <a:r>
              <a:rPr lang="zh-TW" altLang="en-US" dirty="0" smtClean="0"/>
              <a:t>任取两个，最小绝对值 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50cm</a:t>
            </a:r>
            <a:br>
              <a:rPr lang="en-US" altLang="zh-TW" dirty="0" smtClean="0"/>
            </a:br>
            <a:r>
              <a:rPr lang="en-US" altLang="zh-TW" dirty="0" smtClean="0"/>
              <a:t>P2</a:t>
            </a:r>
            <a:r>
              <a:rPr lang="zh-TW" altLang="en-US" dirty="0" smtClean="0"/>
              <a:t> 至少有一值 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(P1</a:t>
            </a:r>
            <a:r>
              <a:rPr lang="zh-TW" altLang="en-US" dirty="0" smtClean="0"/>
              <a:t>有值坐标</a:t>
            </a:r>
            <a:r>
              <a:rPr lang="zh-TW" altLang="en-US" dirty="0" smtClean="0"/>
              <a:t>绝对值</a:t>
            </a:r>
            <a:r>
              <a:rPr lang="zh-TW" altLang="en-US" dirty="0" smtClean="0"/>
              <a:t> </a:t>
            </a:r>
            <a:r>
              <a:rPr lang="en-US" altLang="zh-TW" dirty="0" smtClean="0"/>
              <a:t>+</a:t>
            </a:r>
            <a:r>
              <a:rPr lang="zh-TW" altLang="en-US" dirty="0" smtClean="0"/>
              <a:t> 绝对值</a:t>
            </a:r>
            <a:r>
              <a:rPr lang="en-US" altLang="zh-TW" dirty="0" smtClean="0"/>
              <a:t>50cm)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例： </a:t>
            </a:r>
            <a:r>
              <a:rPr lang="en-US" altLang="zh-TW" dirty="0" smtClean="0"/>
              <a:t>P1</a:t>
            </a:r>
            <a:r>
              <a:rPr lang="zh-TW" altLang="en-US" dirty="0" smtClean="0"/>
              <a:t> </a:t>
            </a:r>
            <a:r>
              <a:rPr lang="en-US" altLang="zh-TW" dirty="0" smtClean="0"/>
              <a:t>(50, 50, 0)  P2 (</a:t>
            </a:r>
            <a:r>
              <a:rPr lang="en-US" altLang="zh-TW" b="1" dirty="0" smtClean="0">
                <a:solidFill>
                  <a:srgbClr val="FF0000"/>
                </a:solidFill>
              </a:rPr>
              <a:t>100</a:t>
            </a:r>
            <a:r>
              <a:rPr lang="en-US" altLang="zh-TW" dirty="0" smtClean="0"/>
              <a:t>, 0, 0)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r="22454"/>
          <a:stretch/>
        </p:blipFill>
        <p:spPr>
          <a:xfrm>
            <a:off x="838200" y="2085116"/>
            <a:ext cx="5217029" cy="378434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846330" y="3902696"/>
            <a:ext cx="3121596" cy="6881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51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112" y="1575798"/>
            <a:ext cx="6751321" cy="3797618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245096"/>
            <a:ext cx="3932237" cy="615099"/>
          </a:xfrm>
        </p:spPr>
        <p:txBody>
          <a:bodyPr/>
          <a:lstStyle/>
          <a:p>
            <a:r>
              <a:rPr lang="zh-TW" altLang="en-US" b="1" dirty="0" smtClean="0"/>
              <a:t>主页说明</a:t>
            </a:r>
            <a:endParaRPr lang="zh-TW" altLang="en-US" b="1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839788" y="926182"/>
            <a:ext cx="3932237" cy="561601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zh-TW" dirty="0"/>
              <a:t>页面左方是功能积木，上方为功能列，按钮依序为：设置、摆设、读檔、存档、紧急降落、执行。右下方面积最大的区块则是多机指令编辑区，每一行代表一个无人机的指令列</a:t>
            </a:r>
            <a:r>
              <a:rPr lang="zh-CN" altLang="zh-TW" dirty="0" smtClean="0"/>
              <a:t>。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zh-CN" altLang="en-US" dirty="0"/>
              <a:t>功能列的说明依序为：</a:t>
            </a:r>
          </a:p>
          <a:p>
            <a:pPr>
              <a:lnSpc>
                <a:spcPct val="120000"/>
              </a:lnSpc>
            </a:pPr>
            <a:r>
              <a:rPr lang="zh-CN" altLang="en-US" b="1" dirty="0"/>
              <a:t>设置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在</a:t>
            </a:r>
            <a:r>
              <a:rPr lang="zh-CN" altLang="en-US" dirty="0"/>
              <a:t>进行多机编队实作时，进行</a:t>
            </a:r>
            <a:r>
              <a:rPr lang="en-US" altLang="zh-CN" dirty="0"/>
              <a:t>AP</a:t>
            </a:r>
            <a:r>
              <a:rPr lang="zh-CN" altLang="en-US" dirty="0"/>
              <a:t>的设置与多个无人机连接的功能接口。</a:t>
            </a:r>
          </a:p>
          <a:p>
            <a:pPr>
              <a:lnSpc>
                <a:spcPct val="120000"/>
              </a:lnSpc>
            </a:pPr>
            <a:r>
              <a:rPr lang="zh-CN" altLang="en-US" b="1" dirty="0"/>
              <a:t>摆设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供</a:t>
            </a:r>
            <a:r>
              <a:rPr lang="zh-CN" altLang="en-US" dirty="0"/>
              <a:t>用户在对该编辑文件的设定时，无人机与</a:t>
            </a:r>
            <a:r>
              <a:rPr lang="en-US" altLang="zh-CN" dirty="0"/>
              <a:t>mission pad</a:t>
            </a:r>
            <a:r>
              <a:rPr lang="zh-CN" altLang="en-US" dirty="0"/>
              <a:t>的配置批注。此功能仅供驻解，不会也不能影响实际多机的飞行。</a:t>
            </a:r>
          </a:p>
          <a:p>
            <a:pPr>
              <a:lnSpc>
                <a:spcPct val="120000"/>
              </a:lnSpc>
            </a:pPr>
            <a:r>
              <a:rPr lang="zh-CN" altLang="en-US" b="1" dirty="0"/>
              <a:t>读檔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读</a:t>
            </a:r>
            <a:r>
              <a:rPr lang="zh-CN" altLang="en-US" dirty="0"/>
              <a:t>取既有的多机编队积木编辑檔</a:t>
            </a:r>
          </a:p>
          <a:p>
            <a:pPr>
              <a:lnSpc>
                <a:spcPct val="120000"/>
              </a:lnSpc>
            </a:pPr>
            <a:r>
              <a:rPr lang="zh-CN" altLang="en-US" b="1" dirty="0"/>
              <a:t>存档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存入</a:t>
            </a:r>
            <a:r>
              <a:rPr lang="zh-CN" altLang="en-US" dirty="0"/>
              <a:t>既有的多机编队积木编辑檔</a:t>
            </a:r>
          </a:p>
          <a:p>
            <a:pPr>
              <a:lnSpc>
                <a:spcPct val="120000"/>
              </a:lnSpc>
            </a:pPr>
            <a:r>
              <a:rPr lang="zh-CN" altLang="en-US" b="1" dirty="0"/>
              <a:t>紧急降落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紧</a:t>
            </a:r>
            <a:r>
              <a:rPr lang="zh-CN" altLang="en-US" dirty="0"/>
              <a:t>急让所有无人机降落。注意：此功能仅限于移动装置还有与无人机存在联机时才有作用。</a:t>
            </a:r>
          </a:p>
          <a:p>
            <a:pPr>
              <a:lnSpc>
                <a:spcPct val="120000"/>
              </a:lnSpc>
            </a:pPr>
            <a:r>
              <a:rPr lang="zh-CN" altLang="en-US" b="1" dirty="0"/>
              <a:t>执行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执</a:t>
            </a:r>
            <a:r>
              <a:rPr lang="zh-CN" altLang="en-US" dirty="0"/>
              <a:t>行无人机编队的积木编辑</a:t>
            </a:r>
            <a:r>
              <a:rPr lang="zh-CN" altLang="en-US" dirty="0" smtClean="0"/>
              <a:t>檔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29494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影像辨识功能</a:t>
            </a:r>
            <a:r>
              <a:rPr lang="en-US" altLang="zh-TW" dirty="0" smtClean="0"/>
              <a:t>(</a:t>
            </a:r>
            <a:r>
              <a:rPr lang="zh-TW" altLang="en-US" dirty="0" smtClean="0"/>
              <a:t>进入点、刚开启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5" y="1961803"/>
            <a:ext cx="5998465" cy="3749041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61803"/>
            <a:ext cx="5998464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63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影像辨识功能</a:t>
            </a:r>
            <a:r>
              <a:rPr lang="en-US" altLang="zh-TW" dirty="0" smtClean="0"/>
              <a:t>(</a:t>
            </a:r>
            <a:r>
              <a:rPr lang="zh-TW" altLang="en-US" dirty="0" smtClean="0"/>
              <a:t>设定目标、辨识状况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31" y="2114074"/>
            <a:ext cx="5799929" cy="3624956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66" y="2107450"/>
            <a:ext cx="5779700" cy="361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39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挑战卡</a:t>
            </a:r>
            <a:r>
              <a:rPr lang="zh-TW" altLang="en-US" dirty="0" smtClean="0"/>
              <a:t>飞行积木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TW" altLang="en-US" sz="1400" dirty="0" smtClean="0">
                <a:solidFill>
                  <a:srgbClr val="FF0000"/>
                </a:solidFill>
              </a:rPr>
              <a:t>限定</a:t>
            </a:r>
            <a:r>
              <a:rPr lang="en-US" altLang="zh-TW" sz="1400" dirty="0" err="1">
                <a:solidFill>
                  <a:srgbClr val="FF0000"/>
                </a:solidFill>
              </a:rPr>
              <a:t>Tello</a:t>
            </a:r>
            <a:r>
              <a:rPr lang="en-US" altLang="zh-TW" sz="1400" dirty="0">
                <a:solidFill>
                  <a:srgbClr val="FF0000"/>
                </a:solidFill>
              </a:rPr>
              <a:t> Edu</a:t>
            </a:r>
            <a:r>
              <a:rPr lang="zh-TW" altLang="en-US" sz="1400" dirty="0">
                <a:solidFill>
                  <a:srgbClr val="FF0000"/>
                </a:solidFill>
              </a:rPr>
              <a:t>、</a:t>
            </a:r>
            <a:r>
              <a:rPr lang="en-US" altLang="zh-TW" sz="1400" dirty="0" err="1">
                <a:solidFill>
                  <a:srgbClr val="FF0000"/>
                </a:solidFill>
              </a:rPr>
              <a:t>Tello</a:t>
            </a:r>
            <a:r>
              <a:rPr lang="en-US" altLang="zh-TW" sz="1400" dirty="0">
                <a:solidFill>
                  <a:srgbClr val="FF0000"/>
                </a:solidFill>
              </a:rPr>
              <a:t> </a:t>
            </a:r>
            <a:r>
              <a:rPr lang="en-US" altLang="zh-TW" sz="1400" dirty="0" smtClean="0">
                <a:solidFill>
                  <a:srgbClr val="FF0000"/>
                </a:solidFill>
              </a:rPr>
              <a:t>Talent</a:t>
            </a:r>
            <a:r>
              <a:rPr lang="zh-TW" altLang="en-US" sz="1400" dirty="0" smtClean="0">
                <a:solidFill>
                  <a:srgbClr val="FF0000"/>
                </a:solidFill>
              </a:rPr>
              <a:t>及后续版本的教育版无人机专用积木</a:t>
            </a:r>
            <a:endParaRPr lang="en-US" altLang="zh-TW" sz="1400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zh-TW" altLang="en-US" sz="1400" dirty="0" smtClean="0"/>
              <a:t>立体直线飞行</a:t>
            </a:r>
            <a:endParaRPr lang="en-US" altLang="zh-TW" sz="1400" dirty="0" smtClean="0"/>
          </a:p>
          <a:p>
            <a:pPr lvl="1">
              <a:lnSpc>
                <a:spcPct val="120000"/>
              </a:lnSpc>
            </a:pPr>
            <a:r>
              <a:rPr lang="zh-TW" altLang="en-US" sz="1200" dirty="0" smtClean="0"/>
              <a:t>同进阶积木，但会先判定是否看到指定挑战卡，否则不会飞行。</a:t>
            </a:r>
            <a:endParaRPr lang="en-US" altLang="zh-TW" sz="1200" dirty="0" smtClean="0"/>
          </a:p>
          <a:p>
            <a:pPr>
              <a:lnSpc>
                <a:spcPct val="120000"/>
              </a:lnSpc>
            </a:pPr>
            <a:r>
              <a:rPr lang="zh-TW" altLang="en-US" sz="1400" dirty="0" smtClean="0"/>
              <a:t>立体曲线飞行</a:t>
            </a:r>
            <a:endParaRPr lang="en-US" altLang="zh-TW" sz="1400" dirty="0" smtClean="0"/>
          </a:p>
          <a:p>
            <a:pPr lvl="1">
              <a:lnSpc>
                <a:spcPct val="120000"/>
              </a:lnSpc>
            </a:pPr>
            <a:r>
              <a:rPr lang="zh-TW" altLang="en-US" sz="1200" dirty="0" smtClean="0"/>
              <a:t>同进阶积木，但会先判定是否看到指定挑战卡，否则不会飞行。</a:t>
            </a:r>
            <a:endParaRPr lang="en-US" altLang="zh-TW" sz="1200" dirty="0"/>
          </a:p>
          <a:p>
            <a:pPr>
              <a:lnSpc>
                <a:spcPct val="120000"/>
              </a:lnSpc>
            </a:pPr>
            <a:r>
              <a:rPr lang="zh-TW" altLang="en-US" sz="1400" dirty="0" smtClean="0"/>
              <a:t>跳跃</a:t>
            </a:r>
            <a:endParaRPr lang="en-US" altLang="zh-TW" sz="1400" dirty="0" smtClean="0"/>
          </a:p>
          <a:p>
            <a:pPr lvl="1">
              <a:lnSpc>
                <a:spcPct val="120000"/>
              </a:lnSpc>
            </a:pPr>
            <a:r>
              <a:rPr lang="zh-TW" altLang="en-US" sz="1200" dirty="0" smtClean="0"/>
              <a:t>在两个挑战卡之间移动，从第一张挑战卡飞至第二张挑战卡，然后转至指定面向。</a:t>
            </a:r>
            <a:endParaRPr lang="en-US" altLang="zh-TW" sz="1200" dirty="0" smtClean="0"/>
          </a:p>
          <a:p>
            <a:pPr lvl="1">
              <a:lnSpc>
                <a:spcPct val="120000"/>
              </a:lnSpc>
            </a:pPr>
            <a:r>
              <a:rPr lang="en-US" altLang="zh-TW" sz="1200" dirty="0" smtClean="0"/>
              <a:t>XY</a:t>
            </a:r>
            <a:r>
              <a:rPr lang="zh-TW" altLang="en-US" sz="1200" dirty="0" smtClean="0"/>
              <a:t>为第二张挑战卡相对于第一张挑战卡的摆放坐标。</a:t>
            </a:r>
            <a:r>
              <a:rPr lang="zh-TW" altLang="en-US" sz="1200" dirty="0" smtClean="0"/>
              <a:t>值可正可负，绝对值域范围：</a:t>
            </a:r>
            <a:r>
              <a:rPr lang="en-US" altLang="zh-TW" sz="1200" dirty="0" smtClean="0"/>
              <a:t>20~500cm</a:t>
            </a:r>
            <a:endParaRPr lang="en-US" altLang="zh-TW" sz="1200" dirty="0" smtClean="0"/>
          </a:p>
          <a:p>
            <a:pPr lvl="1">
              <a:lnSpc>
                <a:spcPct val="120000"/>
              </a:lnSpc>
            </a:pPr>
            <a:r>
              <a:rPr lang="en-US" altLang="zh-TW" sz="1200" dirty="0" smtClean="0"/>
              <a:t>Z</a:t>
            </a:r>
            <a:r>
              <a:rPr lang="zh-TW" altLang="en-US" sz="1200" dirty="0" smtClean="0"/>
              <a:t>为第一张到第二张的高度变量，必大于零，范围</a:t>
            </a:r>
            <a:r>
              <a:rPr lang="en-US" altLang="zh-TW" sz="1200" dirty="0" smtClean="0"/>
              <a:t>50~500cm</a:t>
            </a:r>
          </a:p>
          <a:p>
            <a:pPr lvl="1">
              <a:lnSpc>
                <a:spcPct val="120000"/>
              </a:lnSpc>
            </a:pPr>
            <a:r>
              <a:rPr lang="zh-TW" altLang="en-US" sz="1200" dirty="0" smtClean="0"/>
              <a:t>角度为无人机到第二张挑战卡后的转面向，范围</a:t>
            </a:r>
            <a:r>
              <a:rPr lang="en-US" altLang="zh-TW" sz="1200" dirty="0" smtClean="0"/>
              <a:t>-180~180</a:t>
            </a:r>
            <a:r>
              <a:rPr lang="zh-TW" altLang="en-US" sz="1200" dirty="0" smtClean="0"/>
              <a:t>度</a:t>
            </a:r>
            <a:endParaRPr lang="zh-TW" altLang="en-US" sz="1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r="22454"/>
          <a:stretch/>
        </p:blipFill>
        <p:spPr>
          <a:xfrm>
            <a:off x="838200" y="2085116"/>
            <a:ext cx="5217029" cy="378434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846330" y="4597809"/>
            <a:ext cx="3574082" cy="1029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11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2604"/>
          <a:stretch/>
        </p:blipFill>
        <p:spPr>
          <a:xfrm>
            <a:off x="838199" y="2085116"/>
            <a:ext cx="5207001" cy="3784343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逻辑</a:t>
            </a:r>
            <a:r>
              <a:rPr lang="zh-TW" altLang="en-US" dirty="0" smtClean="0"/>
              <a:t>积木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等待与重复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TW" altLang="en-US" sz="2400" dirty="0" smtClean="0"/>
              <a:t>等待</a:t>
            </a:r>
            <a:r>
              <a:rPr lang="en-US" altLang="zh-TW" sz="2400" dirty="0" smtClean="0"/>
              <a:t>N</a:t>
            </a:r>
            <a:r>
              <a:rPr lang="zh-TW" altLang="en-US" sz="2400" dirty="0" smtClean="0"/>
              <a:t>秒</a:t>
            </a:r>
            <a:endParaRPr lang="en-US" altLang="zh-TW" sz="2400" dirty="0" smtClean="0"/>
          </a:p>
          <a:p>
            <a:pPr lvl="1">
              <a:lnSpc>
                <a:spcPct val="120000"/>
              </a:lnSpc>
            </a:pPr>
            <a:r>
              <a:rPr lang="zh-TW" altLang="en-US" sz="2000" dirty="0" smtClean="0"/>
              <a:t>程序暂停执行</a:t>
            </a:r>
            <a:r>
              <a:rPr lang="en-US" altLang="zh-TW" sz="2000" dirty="0" smtClean="0"/>
              <a:t>N</a:t>
            </a:r>
            <a:r>
              <a:rPr lang="zh-TW" altLang="en-US" sz="2000" dirty="0"/>
              <a:t>秒</a:t>
            </a:r>
            <a:endParaRPr lang="en-US" altLang="zh-TW" sz="2000" dirty="0"/>
          </a:p>
          <a:p>
            <a:pPr>
              <a:lnSpc>
                <a:spcPct val="120000"/>
              </a:lnSpc>
            </a:pPr>
            <a:r>
              <a:rPr lang="zh-TW" altLang="en-US" sz="2400" dirty="0" smtClean="0"/>
              <a:t>一直重复</a:t>
            </a:r>
            <a:endParaRPr lang="en-US" altLang="zh-TW" sz="2400" dirty="0" smtClean="0"/>
          </a:p>
          <a:p>
            <a:pPr lvl="1">
              <a:lnSpc>
                <a:spcPct val="120000"/>
              </a:lnSpc>
            </a:pPr>
            <a:r>
              <a:rPr lang="zh-TW" altLang="en-US" sz="2000" dirty="0" smtClean="0"/>
              <a:t>持续重复里面的积木，直到</a:t>
            </a:r>
            <a:r>
              <a:rPr lang="zh-TW" altLang="zh-TW" sz="2000" dirty="0" smtClean="0"/>
              <a:t>「</a:t>
            </a:r>
            <a:r>
              <a:rPr lang="zh-TW" altLang="en-US" sz="2000" dirty="0" smtClean="0"/>
              <a:t>退出</a:t>
            </a:r>
            <a:r>
              <a:rPr lang="zh-TW" altLang="zh-TW" sz="2000" dirty="0" smtClean="0"/>
              <a:t>」</a:t>
            </a:r>
            <a:r>
              <a:rPr lang="zh-TW" altLang="en-US" sz="2000" dirty="0" smtClean="0"/>
              <a:t>条件成立，或是用户停止执行程序为止。</a:t>
            </a:r>
            <a:endParaRPr lang="en-US" altLang="zh-TW" sz="2000" dirty="0" smtClean="0"/>
          </a:p>
          <a:p>
            <a:pPr>
              <a:lnSpc>
                <a:spcPct val="120000"/>
              </a:lnSpc>
            </a:pPr>
            <a:r>
              <a:rPr lang="zh-TW" altLang="en-US" sz="2400" dirty="0" smtClean="0"/>
              <a:t>重复</a:t>
            </a:r>
            <a:r>
              <a:rPr lang="en-US" altLang="zh-TW" sz="2400" dirty="0" smtClean="0"/>
              <a:t>N</a:t>
            </a:r>
            <a:r>
              <a:rPr lang="zh-TW" altLang="en-US" sz="2400" dirty="0" smtClean="0"/>
              <a:t>次</a:t>
            </a:r>
            <a:endParaRPr lang="en-US" altLang="zh-TW" sz="2400" dirty="0" smtClean="0"/>
          </a:p>
          <a:p>
            <a:pPr lvl="1">
              <a:lnSpc>
                <a:spcPct val="120000"/>
              </a:lnSpc>
            </a:pPr>
            <a:r>
              <a:rPr lang="zh-TW" altLang="en-US" sz="2000" dirty="0" smtClean="0"/>
              <a:t>持续重复里面的积木</a:t>
            </a:r>
            <a:r>
              <a:rPr lang="en-US" altLang="zh-TW" sz="2000" dirty="0" smtClean="0"/>
              <a:t>N</a:t>
            </a:r>
            <a:r>
              <a:rPr lang="zh-TW" altLang="en-US" sz="2000" dirty="0" smtClean="0"/>
              <a:t>次，直到执行次数达到为止。</a:t>
            </a:r>
            <a:endParaRPr lang="en-US" altLang="zh-TW" sz="2000" dirty="0" smtClean="0"/>
          </a:p>
        </p:txBody>
      </p:sp>
      <p:sp>
        <p:nvSpPr>
          <p:cNvPr id="10" name="矩形 9"/>
          <p:cNvSpPr/>
          <p:nvPr/>
        </p:nvSpPr>
        <p:spPr>
          <a:xfrm>
            <a:off x="1854200" y="2311809"/>
            <a:ext cx="1231900" cy="14346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947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2604"/>
          <a:stretch/>
        </p:blipFill>
        <p:spPr>
          <a:xfrm>
            <a:off x="838199" y="2085116"/>
            <a:ext cx="5207001" cy="3784343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逻辑</a:t>
            </a:r>
            <a:r>
              <a:rPr lang="zh-TW" altLang="en-US" dirty="0" smtClean="0"/>
              <a:t>积木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如果、如果</a:t>
            </a:r>
            <a:r>
              <a:rPr lang="en-US" altLang="zh-TW" dirty="0" smtClean="0"/>
              <a:t>~</a:t>
            </a:r>
            <a:r>
              <a:rPr lang="zh-TW" altLang="en-US" dirty="0" smtClean="0"/>
              <a:t>否则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56755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TW" altLang="en-US" sz="1800" dirty="0" smtClean="0"/>
              <a:t>如果</a:t>
            </a:r>
            <a:endParaRPr lang="en-US" altLang="zh-TW" sz="1800" dirty="0"/>
          </a:p>
          <a:p>
            <a:pPr lvl="1">
              <a:lnSpc>
                <a:spcPct val="120000"/>
              </a:lnSpc>
            </a:pPr>
            <a:r>
              <a:rPr lang="zh-TW" altLang="en-US" sz="1600" dirty="0" smtClean="0"/>
              <a:t>设定一个条件，若符合条件则执行里面的积木</a:t>
            </a:r>
            <a:endParaRPr lang="en-US" altLang="zh-TW" sz="1600" dirty="0"/>
          </a:p>
          <a:p>
            <a:pPr>
              <a:lnSpc>
                <a:spcPct val="120000"/>
              </a:lnSpc>
            </a:pPr>
            <a:r>
              <a:rPr lang="zh-TW" altLang="en-US" sz="1800" dirty="0" smtClean="0"/>
              <a:t>积木集合</a:t>
            </a:r>
            <a:endParaRPr lang="en-US" altLang="zh-TW" sz="1800" dirty="0" smtClean="0"/>
          </a:p>
          <a:p>
            <a:pPr lvl="1">
              <a:lnSpc>
                <a:spcPct val="120000"/>
              </a:lnSpc>
            </a:pPr>
            <a:r>
              <a:rPr lang="zh-TW" altLang="en-US" sz="1600" dirty="0" smtClean="0"/>
              <a:t>为某一群积木命名，方便整理过长的积木程序</a:t>
            </a:r>
            <a:endParaRPr lang="en-US" altLang="zh-TW" sz="1600" dirty="0" smtClean="0"/>
          </a:p>
          <a:p>
            <a:pPr>
              <a:lnSpc>
                <a:spcPct val="120000"/>
              </a:lnSpc>
            </a:pPr>
            <a:r>
              <a:rPr lang="zh-TW" altLang="en-US" sz="1800" dirty="0" smtClean="0"/>
              <a:t>退出</a:t>
            </a:r>
            <a:endParaRPr lang="en-US" altLang="zh-TW" sz="1800" dirty="0"/>
          </a:p>
          <a:p>
            <a:pPr lvl="1">
              <a:lnSpc>
                <a:spcPct val="120000"/>
              </a:lnSpc>
            </a:pPr>
            <a:r>
              <a:rPr lang="zh-TW" altLang="en-US" sz="1600" dirty="0" smtClean="0"/>
              <a:t>从如果或是重复的积木群中跳出，直接执行后方积木。</a:t>
            </a:r>
            <a:endParaRPr lang="en-US" altLang="zh-TW" sz="1600" dirty="0" smtClean="0"/>
          </a:p>
          <a:p>
            <a:pPr>
              <a:lnSpc>
                <a:spcPct val="120000"/>
              </a:lnSpc>
            </a:pPr>
            <a:r>
              <a:rPr lang="zh-TW" altLang="en-US" sz="1800" dirty="0" smtClean="0"/>
              <a:t>如果</a:t>
            </a:r>
            <a:r>
              <a:rPr lang="en-US" altLang="zh-TW" sz="1800" dirty="0" smtClean="0"/>
              <a:t>~</a:t>
            </a:r>
            <a:r>
              <a:rPr lang="zh-TW" altLang="en-US" sz="1800" dirty="0" smtClean="0"/>
              <a:t>否则</a:t>
            </a:r>
            <a:endParaRPr lang="en-US" altLang="zh-TW" sz="1800" dirty="0" smtClean="0"/>
          </a:p>
          <a:p>
            <a:pPr lvl="1">
              <a:lnSpc>
                <a:spcPct val="120000"/>
              </a:lnSpc>
            </a:pPr>
            <a:r>
              <a:rPr lang="zh-TW" altLang="en-US" sz="1600" dirty="0" smtClean="0"/>
              <a:t>设定一个条件，若符合条件则执行里面的积木，否则就执行另一群积木。</a:t>
            </a:r>
            <a:endParaRPr lang="en-US" altLang="zh-TW" sz="1600" dirty="0"/>
          </a:p>
        </p:txBody>
      </p:sp>
      <p:sp>
        <p:nvSpPr>
          <p:cNvPr id="6" name="矩形 5"/>
          <p:cNvSpPr/>
          <p:nvPr/>
        </p:nvSpPr>
        <p:spPr>
          <a:xfrm>
            <a:off x="1854200" y="3670709"/>
            <a:ext cx="1231900" cy="198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23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40718"/>
          <a:stretch/>
        </p:blipFill>
        <p:spPr>
          <a:xfrm>
            <a:off x="838199" y="2085116"/>
            <a:ext cx="3988325" cy="3784343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逻辑</a:t>
            </a:r>
            <a:r>
              <a:rPr lang="zh-TW" altLang="en-US" dirty="0" smtClean="0"/>
              <a:t>积木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函式 </a:t>
            </a:r>
            <a:r>
              <a:rPr lang="en-US" altLang="zh-TW" dirty="0" smtClean="0"/>
              <a:t>(Function)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56755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TW" altLang="en-US" sz="2400" dirty="0" smtClean="0"/>
              <a:t>函式 </a:t>
            </a:r>
            <a:r>
              <a:rPr lang="en-US" altLang="zh-TW" sz="2400" dirty="0" smtClean="0"/>
              <a:t>(Function)</a:t>
            </a:r>
          </a:p>
          <a:p>
            <a:pPr lvl="1">
              <a:lnSpc>
                <a:spcPct val="120000"/>
              </a:lnSpc>
            </a:pPr>
            <a:r>
              <a:rPr lang="zh-TW" altLang="en-US" sz="1600" dirty="0" smtClean="0"/>
              <a:t>可将积木集合收整，且拉出一个积木代表该积木集合，放置在任何地方。当程序执行到该积木，则会先跳到此积木集合执行完后，再回到主程序继续执行。</a:t>
            </a:r>
            <a:endParaRPr lang="en-US" altLang="zh-TW" sz="1600" dirty="0" smtClean="0"/>
          </a:p>
          <a:p>
            <a:pPr lvl="1">
              <a:lnSpc>
                <a:spcPct val="120000"/>
              </a:lnSpc>
            </a:pPr>
            <a:r>
              <a:rPr lang="zh-TW" altLang="en-US" sz="1600" dirty="0" smtClean="0"/>
              <a:t>函式可设定类似「自变量」的变量，函式可将此变量代到里面积木进行变量对应的积木运算，以达成在不同的状况下，对函式不同的应用。该变量还可以拉出来，做为外部逻辑积木的变量运算。</a:t>
            </a:r>
            <a:endParaRPr lang="en-US" altLang="zh-TW" sz="1600" dirty="0" smtClean="0"/>
          </a:p>
          <a:p>
            <a:pPr lvl="1">
              <a:lnSpc>
                <a:spcPct val="120000"/>
              </a:lnSpc>
            </a:pPr>
            <a:r>
              <a:rPr lang="zh-TW" altLang="en-US" sz="1600" dirty="0" smtClean="0"/>
              <a:t>函式要删除前，必须将所有相关变量给移除，函数才能被删除。</a:t>
            </a:r>
            <a:endParaRPr lang="en-US" altLang="zh-TW" sz="1600" dirty="0"/>
          </a:p>
        </p:txBody>
      </p:sp>
      <p:sp>
        <p:nvSpPr>
          <p:cNvPr id="6" name="矩形 5"/>
          <p:cNvSpPr/>
          <p:nvPr/>
        </p:nvSpPr>
        <p:spPr>
          <a:xfrm>
            <a:off x="3032550" y="2322676"/>
            <a:ext cx="1426327" cy="929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771" y="2445225"/>
            <a:ext cx="1491563" cy="1249892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V="1">
            <a:off x="5382705" y="2696066"/>
            <a:ext cx="0" cy="433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593" y="3827295"/>
            <a:ext cx="1669741" cy="13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0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4679</Words>
  <Application>Microsoft Office PowerPoint</Application>
  <PresentationFormat>寬螢幕</PresentationFormat>
  <Paragraphs>322</Paragraphs>
  <Slides>52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58" baseType="lpstr">
      <vt:lpstr>等线</vt:lpstr>
      <vt:lpstr>微軟正黑體</vt:lpstr>
      <vt:lpstr>新細明體</vt:lpstr>
      <vt:lpstr>Arial</vt:lpstr>
      <vt:lpstr>Calibri</vt:lpstr>
      <vt:lpstr>Office 佈景主題</vt:lpstr>
      <vt:lpstr>Tello Edu 积木说明</vt:lpstr>
      <vt:lpstr>编程区接口说明</vt:lpstr>
      <vt:lpstr>删除积木示意图</vt:lpstr>
      <vt:lpstr>基本飞行积木</vt:lpstr>
      <vt:lpstr>进阶飞行积木</vt:lpstr>
      <vt:lpstr>挑战卡飞行积木</vt:lpstr>
      <vt:lpstr>逻辑积木 等待与重复</vt:lpstr>
      <vt:lpstr>逻辑积木 如果、如果~否则</vt:lpstr>
      <vt:lpstr>逻辑积木 函式 (Function)</vt:lpstr>
      <vt:lpstr>变量积木</vt:lpstr>
      <vt:lpstr>运算与逻辑积木 数值格用内嵌积木</vt:lpstr>
      <vt:lpstr>运算与逻辑积木 判断式用内嵌积木</vt:lpstr>
      <vt:lpstr>感应积木 判断式用内嵌积木</vt:lpstr>
      <vt:lpstr>多机编队</vt:lpstr>
      <vt:lpstr>主页说明</vt:lpstr>
      <vt:lpstr>编辑积木</vt:lpstr>
      <vt:lpstr>无人机与AP设定</vt:lpstr>
      <vt:lpstr>无人机登录于AP上</vt:lpstr>
      <vt:lpstr>无人机登录于AP上</vt:lpstr>
      <vt:lpstr>无人机登录于AP上</vt:lpstr>
      <vt:lpstr>搜寻可用飞机</vt:lpstr>
      <vt:lpstr>搜寻可用飞机</vt:lpstr>
      <vt:lpstr>搜寻可用飞机</vt:lpstr>
      <vt:lpstr>动作指派</vt:lpstr>
      <vt:lpstr>动作指派</vt:lpstr>
      <vt:lpstr>执行积木</vt:lpstr>
      <vt:lpstr>多机摆设</vt:lpstr>
      <vt:lpstr>TT拓展配件相关的指令</vt:lpstr>
      <vt:lpstr>进入/退出起桨模式</vt:lpstr>
      <vt:lpstr>拍照与录像</vt:lpstr>
      <vt:lpstr>TT拓展配件 顶上LED灯控制</vt:lpstr>
      <vt:lpstr>挑战卡相关变量回传</vt:lpstr>
      <vt:lpstr>TT拓展配件 点阵LED灯的控制 静态图案控制</vt:lpstr>
      <vt:lpstr>静态图案的绘图界面介绍</vt:lpstr>
      <vt:lpstr>TT拓展配件 点阵LED灯的控制 动态图案控制</vt:lpstr>
      <vt:lpstr>动态图案的绘图界面介绍</vt:lpstr>
      <vt:lpstr>TT拓展配件 点阵LED灯的控制 单一文字显示</vt:lpstr>
      <vt:lpstr>单一文字的编辑接口介绍</vt:lpstr>
      <vt:lpstr>TT拓展配件 点阵LED灯的控制 动态文字显示</vt:lpstr>
      <vt:lpstr>动态文字显示的编辑界面介绍</vt:lpstr>
      <vt:lpstr>TT拓展配件 TOF与Wi-Fi信道</vt:lpstr>
      <vt:lpstr>TT拓展配件 自定义命令</vt:lpstr>
      <vt:lpstr>班级系统</vt:lpstr>
      <vt:lpstr>主页说明</vt:lpstr>
      <vt:lpstr>班级云端分享开关</vt:lpstr>
      <vt:lpstr>班级云端下载开关</vt:lpstr>
      <vt:lpstr>分享文檔</vt:lpstr>
      <vt:lpstr>下载文档</vt:lpstr>
      <vt:lpstr>虚拟关卡过关纪录</vt:lpstr>
      <vt:lpstr>主页说明</vt:lpstr>
      <vt:lpstr>影像辨识功能(进入点、刚开启)</vt:lpstr>
      <vt:lpstr>影像辨识功能(设定目标、辨识状况)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Steven CM Chang/WETW/WiEdu</dc:creator>
  <cp:lastModifiedBy>Steven CM Chang/WETW/WiEdu</cp:lastModifiedBy>
  <cp:revision>60</cp:revision>
  <dcterms:created xsi:type="dcterms:W3CDTF">2020-09-02T08:07:39Z</dcterms:created>
  <dcterms:modified xsi:type="dcterms:W3CDTF">2020-09-04T11:19:12Z</dcterms:modified>
</cp:coreProperties>
</file>